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9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61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1pPr>
    <a:lvl2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2pPr>
    <a:lvl3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3pPr>
    <a:lvl4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4pPr>
    <a:lvl5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5pPr>
    <a:lvl6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6pPr>
    <a:lvl7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7pPr>
    <a:lvl8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8pPr>
    <a:lvl9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9pPr>
  </p:defaultTextStyle>
  <p:extLst>
    <p:ext uri="{EFAFB233-063F-42B5-8137-9DF3F51BA10A}">
      <p15:sldGuideLst xmlns:p15="http://schemas.microsoft.com/office/powerpoint/2012/main" xmlns="">
        <p15:guide id="1" pos="7680" userDrawn="1">
          <p15:clr>
            <a:srgbClr val="A4A3A4"/>
          </p15:clr>
        </p15:guide>
        <p15:guide id="2" orient="horz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3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3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3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95" autoAdjust="0"/>
    <p:restoredTop sz="94690"/>
  </p:normalViewPr>
  <p:slideViewPr>
    <p:cSldViewPr snapToGrid="0" snapToObjects="1">
      <p:cViewPr varScale="1">
        <p:scale>
          <a:sx n="32" d="100"/>
          <a:sy n="32" d="100"/>
        </p:scale>
        <p:origin x="-748" y="-9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rina Vecher" userId="76aafb7b420df990" providerId="LiveId" clId="{0B805783-CF34-4643-81AA-A1A5FBBED3BD}"/>
    <pc:docChg chg="modSld">
      <pc:chgData name="Irina Vecher" userId="76aafb7b420df990" providerId="LiveId" clId="{0B805783-CF34-4643-81AA-A1A5FBBED3BD}" dt="2019-04-25T17:35:03.978" v="14" actId="20577"/>
      <pc:docMkLst>
        <pc:docMk/>
      </pc:docMkLst>
      <pc:sldChg chg="modSp">
        <pc:chgData name="Irina Vecher" userId="76aafb7b420df990" providerId="LiveId" clId="{0B805783-CF34-4643-81AA-A1A5FBBED3BD}" dt="2019-04-25T17:35:03.978" v="14" actId="20577"/>
        <pc:sldMkLst>
          <pc:docMk/>
          <pc:sldMk cId="0" sldId="260"/>
        </pc:sldMkLst>
        <pc:spChg chg="mod">
          <ac:chgData name="Irina Vecher" userId="76aafb7b420df990" providerId="LiveId" clId="{0B805783-CF34-4643-81AA-A1A5FBBED3BD}" dt="2019-04-25T17:35:01.535" v="13" actId="20577"/>
          <ac:spMkLst>
            <pc:docMk/>
            <pc:sldMk cId="0" sldId="260"/>
            <ac:spMk id="136" creationId="{00000000-0000-0000-0000-000000000000}"/>
          </ac:spMkLst>
        </pc:spChg>
        <pc:spChg chg="mod">
          <ac:chgData name="Irina Vecher" userId="76aafb7b420df990" providerId="LiveId" clId="{0B805783-CF34-4643-81AA-A1A5FBBED3BD}" dt="2019-04-25T17:35:03.978" v="14" actId="20577"/>
          <ac:spMkLst>
            <pc:docMk/>
            <pc:sldMk cId="0" sldId="260"/>
            <ac:spMk id="13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6" name="Shape 11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2396505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244578" y="1785937"/>
            <a:ext cx="15894844" cy="4929188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244578" y="6840140"/>
            <a:ext cx="15894844" cy="2214564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/>
              <a:pPr>
                <a:defRPr>
                  <a:effectLst/>
                </a:defRPr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143070724_2880x2159.jpeg"/>
          <p:cNvSpPr>
            <a:spLocks noGrp="1"/>
          </p:cNvSpPr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/>
              <a:pPr>
                <a:defRPr>
                  <a:effectLst/>
                </a:defRPr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/>
              <a:pPr>
                <a:defRPr>
                  <a:effectLst/>
                </a:defRPr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4208859" y="1285875"/>
            <a:ext cx="15948423" cy="807243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155281" y="9572625"/>
            <a:ext cx="16073438" cy="17145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/>
              <a:pPr>
                <a:defRPr>
                  <a:effectLst/>
                </a:defRPr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155281" y="5143500"/>
            <a:ext cx="16073438" cy="34290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/>
              <a:pPr>
                <a:defRPr>
                  <a:effectLst/>
                </a:defRPr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143070716_1012x1350.jpeg"/>
          <p:cNvSpPr>
            <a:spLocks noGrp="1"/>
          </p:cNvSpPr>
          <p:nvPr>
            <p:ph type="pic" sz="half" idx="13"/>
          </p:nvPr>
        </p:nvSpPr>
        <p:spPr>
          <a:xfrm>
            <a:off x="13174265" y="1768078"/>
            <a:ext cx="7054454" cy="1014412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155281" y="1946671"/>
            <a:ext cx="7929563" cy="4929189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155281" y="6858000"/>
            <a:ext cx="7929563" cy="5286375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/>
              <a:pPr>
                <a:defRPr>
                  <a:effectLst/>
                </a:defRPr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/>
              <a:pPr>
                <a:defRPr>
                  <a:effectLst/>
                </a:defRPr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155281" y="3893343"/>
            <a:ext cx="16073438" cy="803672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/>
              <a:pPr>
                <a:defRPr>
                  <a:effectLst/>
                </a:defRPr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143070716_1012x1350.jpeg"/>
          <p:cNvSpPr>
            <a:spLocks noGrp="1"/>
          </p:cNvSpPr>
          <p:nvPr>
            <p:ph type="pic" sz="quarter" idx="13"/>
          </p:nvPr>
        </p:nvSpPr>
        <p:spPr>
          <a:xfrm>
            <a:off x="13192125" y="3875484"/>
            <a:ext cx="7054454" cy="803672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5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155281" y="3893343"/>
            <a:ext cx="7625954" cy="803672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/>
              <a:pPr>
                <a:defRPr>
                  <a:effectLst/>
                </a:defRPr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/>
              <a:pPr>
                <a:defRPr>
                  <a:effectLst/>
                </a:defRPr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— Иван Арсентьев"/>
          <p:cNvSpPr txBox="1"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>
                <a:solidFill>
                  <a:srgbClr val="73BFFF"/>
                </a:solidFill>
                <a:effectLst>
                  <a:outerShdw blurRad="38100" dist="36285" dir="2700000" rotWithShape="0">
                    <a:srgbClr val="000000">
                      <a:alpha val="48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— Иван Арсентьев</a:t>
            </a:r>
          </a:p>
        </p:txBody>
      </p:sp>
      <p:sp>
        <p:nvSpPr>
          <p:cNvPr id="93" name="«Место ввода цитаты»."/>
          <p:cNvSpPr txBox="1">
            <a:spLocks noGrp="1"/>
          </p:cNvSpPr>
          <p:nvPr>
            <p:ph type="body" sz="quarter" idx="14"/>
          </p:nvPr>
        </p:nvSpPr>
        <p:spPr>
          <a:xfrm>
            <a:off x="4833937" y="5998964"/>
            <a:ext cx="14716126" cy="914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>
                <a:effectLst>
                  <a:outerShdw blurRad="38100" dist="54428" dir="2700000" rotWithShape="0">
                    <a:srgbClr val="000000">
                      <a:alpha val="48000"/>
                    </a:srgbClr>
                  </a:outerShdw>
                </a:effectLst>
              </a:defRPr>
            </a:lvl1pPr>
          </a:lstStyle>
          <a:p>
            <a:r>
              <a:t>«Место ввода цитаты».</a:t>
            </a:r>
          </a:p>
        </p:txBody>
      </p:sp>
      <p:sp>
        <p:nvSpPr>
          <p:cNvPr id="9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/>
              <a:pPr>
                <a:defRPr>
                  <a:effectLst/>
                </a:defRPr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155281" y="1928812"/>
            <a:ext cx="16073438" cy="985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>
            <a:lvl1pPr>
              <a:buBlip>
                <a:blip r:embed="rId14"/>
              </a:buBlip>
            </a:lvl1pPr>
            <a:lvl2pPr>
              <a:buBlip>
                <a:blip r:embed="rId14"/>
              </a:buBlip>
            </a:lvl2pPr>
            <a:lvl3pPr>
              <a:buBlip>
                <a:blip r:embed="rId14"/>
              </a:buBlip>
            </a:lvl3pPr>
            <a:lvl4pPr>
              <a:buBlip>
                <a:blip r:embed="rId14"/>
              </a:buBlip>
            </a:lvl4pPr>
            <a:lvl5pPr>
              <a:buBlip>
                <a:blip r:embed="rId14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155281" y="357187"/>
            <a:ext cx="16073438" cy="342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9992"/>
            <a:ext cx="409779" cy="428345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 anchor="ctr">
            <a:spAutoFit/>
          </a:bodyPr>
          <a:lstStyle>
            <a:lvl1pPr algn="r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rPr/>
              <a:pPr>
                <a:defRPr>
                  <a:effectLst/>
                </a:defRPr>
              </a:pPr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0" r:id="rId11"/>
  </p:sldLayoutIdLst>
  <p:transition spd="med"/>
  <p:hf hdr="0" ftr="0" dt="0"/>
  <p:txStyles>
    <p:titleStyle>
      <a:lvl1pPr marL="0" marR="0" indent="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1pPr>
      <a:lvl2pPr marL="0" marR="0" indent="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2pPr>
      <a:lvl3pPr marL="0" marR="0" indent="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3pPr>
      <a:lvl4pPr marL="0" marR="0" indent="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4pPr>
      <a:lvl5pPr marL="0" marR="0" indent="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5pPr>
      <a:lvl6pPr marL="0" marR="0" indent="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6pPr>
      <a:lvl7pPr marL="0" marR="0" indent="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7pPr>
      <a:lvl8pPr marL="0" marR="0" indent="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8pPr>
      <a:lvl9pPr marL="0" marR="0" indent="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617361" marR="0" indent="-617361" algn="l" defTabSz="821531" rtl="0" latinLnBrk="0">
        <a:lnSpc>
          <a:spcPct val="100000"/>
        </a:lnSpc>
        <a:spcBef>
          <a:spcPts val="5000"/>
        </a:spcBef>
        <a:spcAft>
          <a:spcPts val="0"/>
        </a:spcAft>
        <a:buClrTx/>
        <a:buSzPct val="30000"/>
        <a:buFontTx/>
        <a:buBlip>
          <a:blip r:embed="rId14"/>
        </a:buBlip>
        <a:tabLst/>
        <a:defRPr sz="5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1pPr>
      <a:lvl2pPr marL="1061861" marR="0" indent="-617361" algn="l" defTabSz="821531" rtl="0" latinLnBrk="0">
        <a:lnSpc>
          <a:spcPct val="100000"/>
        </a:lnSpc>
        <a:spcBef>
          <a:spcPts val="5000"/>
        </a:spcBef>
        <a:spcAft>
          <a:spcPts val="0"/>
        </a:spcAft>
        <a:buClrTx/>
        <a:buSzPct val="30000"/>
        <a:buFontTx/>
        <a:buBlip>
          <a:blip r:embed="rId14"/>
        </a:buBlip>
        <a:tabLst/>
        <a:defRPr sz="5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2pPr>
      <a:lvl3pPr marL="1506361" marR="0" indent="-617361" algn="l" defTabSz="821531" rtl="0" latinLnBrk="0">
        <a:lnSpc>
          <a:spcPct val="100000"/>
        </a:lnSpc>
        <a:spcBef>
          <a:spcPts val="5000"/>
        </a:spcBef>
        <a:spcAft>
          <a:spcPts val="0"/>
        </a:spcAft>
        <a:buClrTx/>
        <a:buSzPct val="30000"/>
        <a:buFontTx/>
        <a:buBlip>
          <a:blip r:embed="rId14"/>
        </a:buBlip>
        <a:tabLst/>
        <a:defRPr sz="5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3pPr>
      <a:lvl4pPr marL="1950861" marR="0" indent="-617361" algn="l" defTabSz="821531" rtl="0" latinLnBrk="0">
        <a:lnSpc>
          <a:spcPct val="100000"/>
        </a:lnSpc>
        <a:spcBef>
          <a:spcPts val="5000"/>
        </a:spcBef>
        <a:spcAft>
          <a:spcPts val="0"/>
        </a:spcAft>
        <a:buClrTx/>
        <a:buSzPct val="30000"/>
        <a:buFontTx/>
        <a:buBlip>
          <a:blip r:embed="rId14"/>
        </a:buBlip>
        <a:tabLst/>
        <a:defRPr sz="5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4pPr>
      <a:lvl5pPr marL="2395361" marR="0" indent="-617361" algn="l" defTabSz="821531" rtl="0" latinLnBrk="0">
        <a:lnSpc>
          <a:spcPct val="100000"/>
        </a:lnSpc>
        <a:spcBef>
          <a:spcPts val="5000"/>
        </a:spcBef>
        <a:spcAft>
          <a:spcPts val="0"/>
        </a:spcAft>
        <a:buClrTx/>
        <a:buSzPct val="30000"/>
        <a:buFontTx/>
        <a:buBlip>
          <a:blip r:embed="rId14"/>
        </a:buBlip>
        <a:tabLst/>
        <a:defRPr sz="5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5pPr>
      <a:lvl6pPr marL="2839861" marR="0" indent="-617361" algn="l" defTabSz="821531" rtl="0" latinLnBrk="0">
        <a:lnSpc>
          <a:spcPct val="100000"/>
        </a:lnSpc>
        <a:spcBef>
          <a:spcPts val="5000"/>
        </a:spcBef>
        <a:spcAft>
          <a:spcPts val="0"/>
        </a:spcAft>
        <a:buClrTx/>
        <a:buSzPct val="30000"/>
        <a:buFontTx/>
        <a:buBlip>
          <a:blip r:embed="rId14"/>
        </a:buBlip>
        <a:tabLst/>
        <a:defRPr sz="5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6pPr>
      <a:lvl7pPr marL="3284361" marR="0" indent="-617361" algn="l" defTabSz="821531" rtl="0" latinLnBrk="0">
        <a:lnSpc>
          <a:spcPct val="100000"/>
        </a:lnSpc>
        <a:spcBef>
          <a:spcPts val="5000"/>
        </a:spcBef>
        <a:spcAft>
          <a:spcPts val="0"/>
        </a:spcAft>
        <a:buClrTx/>
        <a:buSzPct val="30000"/>
        <a:buFontTx/>
        <a:buBlip>
          <a:blip r:embed="rId14"/>
        </a:buBlip>
        <a:tabLst/>
        <a:defRPr sz="5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7pPr>
      <a:lvl8pPr marL="3728861" marR="0" indent="-617361" algn="l" defTabSz="821531" rtl="0" latinLnBrk="0">
        <a:lnSpc>
          <a:spcPct val="100000"/>
        </a:lnSpc>
        <a:spcBef>
          <a:spcPts val="5000"/>
        </a:spcBef>
        <a:spcAft>
          <a:spcPts val="0"/>
        </a:spcAft>
        <a:buClrTx/>
        <a:buSzPct val="30000"/>
        <a:buFontTx/>
        <a:buBlip>
          <a:blip r:embed="rId14"/>
        </a:buBlip>
        <a:tabLst/>
        <a:defRPr sz="5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8pPr>
      <a:lvl9pPr marL="4173361" marR="0" indent="-617361" algn="l" defTabSz="821531" rtl="0" latinLnBrk="0">
        <a:lnSpc>
          <a:spcPct val="100000"/>
        </a:lnSpc>
        <a:spcBef>
          <a:spcPts val="5000"/>
        </a:spcBef>
        <a:spcAft>
          <a:spcPts val="0"/>
        </a:spcAft>
        <a:buClrTx/>
        <a:buSzPct val="30000"/>
        <a:buFontTx/>
        <a:buBlip>
          <a:blip r:embed="rId14"/>
        </a:buBlip>
        <a:tabLst/>
        <a:defRPr sz="5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Изображение" descr="Изображение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444" t="3132" r="222" b="29798"/>
          <a:stretch>
            <a:fillRect/>
          </a:stretch>
        </p:blipFill>
        <p:spPr>
          <a:xfrm>
            <a:off x="4228433" y="2344505"/>
            <a:ext cx="15948422" cy="8072438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635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19" name="ТЕМА ЛЕКЦИИ"/>
          <p:cNvSpPr txBox="1">
            <a:spLocks noGrp="1"/>
          </p:cNvSpPr>
          <p:nvPr>
            <p:ph type="title"/>
          </p:nvPr>
        </p:nvSpPr>
        <p:spPr>
          <a:xfrm>
            <a:off x="4228433" y="10678475"/>
            <a:ext cx="15948422" cy="1714501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>
                <a:solidFill>
                  <a:srgbClr val="080808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lvl1pPr>
          </a:lstStyle>
          <a:p>
            <a:pPr>
              <a:defRPr>
                <a:effectLst/>
              </a:defRPr>
            </a:pPr>
            <a:r>
              <a:rPr lang="ru-RU" sz="7200" dirty="0" smtClean="0"/>
              <a:t>ПРОМЫШЛЕННЫЕ ЭКЗОСКЕЛЕТЫ</a:t>
            </a:r>
            <a:endParaRPr sz="7200" dirty="0"/>
          </a:p>
        </p:txBody>
      </p:sp>
      <p:sp>
        <p:nvSpPr>
          <p:cNvPr id="120" name="Инженерная школа Forbes"/>
          <p:cNvSpPr txBox="1"/>
          <p:nvPr/>
        </p:nvSpPr>
        <p:spPr>
          <a:xfrm>
            <a:off x="8135171" y="500073"/>
            <a:ext cx="8098370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sz="5000">
                <a:solidFill>
                  <a:srgbClr val="090909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lvl1pPr>
          </a:lstStyle>
          <a:p>
            <a:pPr>
              <a:defRPr>
                <a:effectLst/>
                <a:latin typeface="+mn-lt"/>
                <a:ea typeface="+mn-ea"/>
                <a:cs typeface="+mn-cs"/>
                <a:sym typeface="Helvetica Neue Light"/>
              </a:defRPr>
            </a:pPr>
            <a:r>
              <a:rPr dirty="0" err="1" smtClean="0">
                <a:latin typeface="Greta Display Pro"/>
                <a:ea typeface="Greta Display Pro"/>
                <a:cs typeface="Greta Display Pro"/>
                <a:sym typeface="Greta Display Pro"/>
              </a:rPr>
              <a:t>Инженерная</a:t>
            </a:r>
            <a:r>
              <a:rPr lang="en-US" dirty="0"/>
              <a:t> </a:t>
            </a:r>
            <a:r>
              <a:rPr dirty="0" err="1" smtClean="0">
                <a:latin typeface="Greta Display Pro"/>
                <a:ea typeface="Greta Display Pro"/>
                <a:cs typeface="Greta Display Pro"/>
                <a:sym typeface="Greta Display Pro"/>
              </a:rPr>
              <a:t>школа</a:t>
            </a:r>
            <a:r>
              <a:rPr lang="en-US" dirty="0"/>
              <a:t> </a:t>
            </a:r>
            <a:r>
              <a:rPr dirty="0" smtClean="0">
                <a:latin typeface="Greta Display Pro"/>
                <a:ea typeface="Greta Display Pro"/>
                <a:cs typeface="Greta Display Pro"/>
                <a:sym typeface="Greta Display Pro"/>
              </a:rPr>
              <a:t>Forbes</a:t>
            </a:r>
            <a:endParaRPr dirty="0">
              <a:latin typeface="Greta Display Pro"/>
              <a:ea typeface="Greta Display Pro"/>
              <a:cs typeface="Greta Display Pro"/>
              <a:sym typeface="Greta Display Pro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ru-RU" smtClean="0"/>
              <a:pPr>
                <a:defRPr>
                  <a:effectLst/>
                </a:defRPr>
              </a:pPr>
              <a:t>1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Инженерная школа Forbes"/>
          <p:cNvSpPr txBox="1">
            <a:spLocks noGrp="1"/>
          </p:cNvSpPr>
          <p:nvPr>
            <p:ph type="title"/>
          </p:nvPr>
        </p:nvSpPr>
        <p:spPr>
          <a:xfrm>
            <a:off x="8655713" y="403017"/>
            <a:ext cx="7208695" cy="84455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86119">
              <a:defRPr sz="4700">
                <a:solidFill>
                  <a:srgbClr val="F7FFF6"/>
                </a:solidFill>
                <a:effectLst>
                  <a:outerShdw blurRad="23876" dist="17907" dir="5400000" rotWithShape="0">
                    <a:srgbClr val="000000"/>
                  </a:outerShdw>
                </a:effectLst>
                <a:latin typeface="Greta Display Pro"/>
                <a:ea typeface="Greta Display Pro"/>
                <a:cs typeface="Greta Display Pro"/>
                <a:sym typeface="Greta Display Pro"/>
              </a:defRPr>
            </a:lvl1pPr>
          </a:lstStyle>
          <a:p>
            <a:pPr algn="ctr"/>
            <a:r>
              <a:rPr dirty="0" err="1"/>
              <a:t>Инженерная</a:t>
            </a:r>
            <a:r>
              <a:rPr dirty="0"/>
              <a:t> </a:t>
            </a:r>
            <a:r>
              <a:rPr dirty="0" err="1"/>
              <a:t>школа</a:t>
            </a:r>
            <a:r>
              <a:rPr dirty="0"/>
              <a:t> Forbes</a:t>
            </a:r>
          </a:p>
        </p:txBody>
      </p:sp>
      <p:sp>
        <p:nvSpPr>
          <p:cNvPr id="132" name="Тезис слайда"/>
          <p:cNvSpPr txBox="1">
            <a:spLocks noGrp="1"/>
          </p:cNvSpPr>
          <p:nvPr>
            <p:ph type="body" sz="quarter" idx="1"/>
          </p:nvPr>
        </p:nvSpPr>
        <p:spPr>
          <a:xfrm>
            <a:off x="2099421" y="6858000"/>
            <a:ext cx="11532739" cy="504056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algn="ctr">
              <a:defRPr>
                <a:solidFill>
                  <a:srgbClr val="F8FFF6"/>
                </a:solidFill>
              </a:defRPr>
            </a:pPr>
            <a:endParaRPr dirty="0"/>
          </a:p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dirty="0" smtClean="0"/>
              <a:t>КОМАНДА ПРОЕКТА</a:t>
            </a:r>
          </a:p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endParaRPr lang="ru-RU" dirty="0" smtClean="0"/>
          </a:p>
          <a:p>
            <a:pPr algn="ctr">
              <a:spcAft>
                <a:spcPts val="1200"/>
              </a:spcAft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dirty="0" smtClean="0"/>
              <a:t>Компания «Смирнов Дизайн»</a:t>
            </a:r>
          </a:p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dirty="0" smtClean="0"/>
              <a:t>Центр исследований и инновационных </a:t>
            </a:r>
            <a:r>
              <a:rPr lang="ru-RU" dirty="0" err="1" smtClean="0"/>
              <a:t>разработокМГХПА</a:t>
            </a:r>
            <a:r>
              <a:rPr lang="ru-RU" dirty="0" smtClean="0"/>
              <a:t> им </a:t>
            </a:r>
            <a:r>
              <a:rPr lang="ru-RU" dirty="0" err="1" smtClean="0"/>
              <a:t>С.Г.Строганова</a:t>
            </a:r>
            <a:endParaRPr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ru-RU" smtClean="0"/>
              <a:pPr>
                <a:defRPr>
                  <a:effectLst/>
                </a:defRPr>
              </a:pPr>
              <a:t>10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799512" y="2661788"/>
            <a:ext cx="65536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4500" dirty="0" smtClean="0"/>
              <a:t>Смирнов Сергей Альбертович</a:t>
            </a:r>
            <a:endParaRPr lang="ru-RU" sz="4500" dirty="0"/>
          </a:p>
        </p:txBody>
      </p:sp>
      <p:pic>
        <p:nvPicPr>
          <p:cNvPr id="5122" name="Picture 2" descr="http://qrcoder.ru/code/?https%3A%2F%2Fwww.youtube.com%2Fwatch%3Fv%3DD6XziKQIq4M&amp;10&amp;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53122" y="2897560"/>
            <a:ext cx="7919998" cy="79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880" y="1828588"/>
            <a:ext cx="5036344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16184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Инженерная школа Forbes"/>
          <p:cNvSpPr txBox="1">
            <a:spLocks noGrp="1"/>
          </p:cNvSpPr>
          <p:nvPr>
            <p:ph type="title"/>
          </p:nvPr>
        </p:nvSpPr>
        <p:spPr>
          <a:xfrm>
            <a:off x="8294884" y="403017"/>
            <a:ext cx="7929564" cy="84455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86119">
              <a:defRPr sz="4700">
                <a:solidFill>
                  <a:srgbClr val="F7FFF6"/>
                </a:solidFill>
                <a:effectLst>
                  <a:outerShdw blurRad="23876" dist="17907" dir="5400000" rotWithShape="0">
                    <a:srgbClr val="000000"/>
                  </a:outerShdw>
                </a:effectLst>
                <a:latin typeface="Greta Display Pro"/>
                <a:ea typeface="Greta Display Pro"/>
                <a:cs typeface="Greta Display Pro"/>
                <a:sym typeface="Greta Display Pro"/>
              </a:defRPr>
            </a:lvl1pPr>
          </a:lstStyle>
          <a:p>
            <a:pPr algn="ctr"/>
            <a:r>
              <a:rPr dirty="0" err="1"/>
              <a:t>Инженерная</a:t>
            </a:r>
            <a:r>
              <a:rPr dirty="0"/>
              <a:t> </a:t>
            </a:r>
            <a:r>
              <a:rPr dirty="0" err="1"/>
              <a:t>школа</a:t>
            </a:r>
            <a:r>
              <a:rPr dirty="0"/>
              <a:t> Forbes</a:t>
            </a:r>
          </a:p>
        </p:txBody>
      </p:sp>
      <p:sp>
        <p:nvSpPr>
          <p:cNvPr id="132" name="Тезис слайда"/>
          <p:cNvSpPr txBox="1">
            <a:spLocks noGrp="1"/>
          </p:cNvSpPr>
          <p:nvPr>
            <p:ph type="body" sz="quarter" idx="1"/>
          </p:nvPr>
        </p:nvSpPr>
        <p:spPr>
          <a:xfrm>
            <a:off x="1390800" y="6840141"/>
            <a:ext cx="13010999" cy="533036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>
                <a:solidFill>
                  <a:srgbClr val="F8FFF6"/>
                </a:solidFill>
              </a:defRPr>
            </a:pPr>
            <a:endParaRPr dirty="0"/>
          </a:p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dirty="0" smtClean="0"/>
              <a:t>КОМАНДА ПРОЕКТА</a:t>
            </a:r>
          </a:p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endParaRPr lang="ru-RU" dirty="0" smtClean="0"/>
          </a:p>
          <a:p>
            <a:pPr algn="ctr">
              <a:spcAft>
                <a:spcPts val="1200"/>
              </a:spcAft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dirty="0" smtClean="0"/>
              <a:t>ООО «</a:t>
            </a:r>
            <a:r>
              <a:rPr lang="ru-RU" dirty="0" err="1" smtClean="0"/>
              <a:t>Норильскникельремонт</a:t>
            </a:r>
            <a:r>
              <a:rPr lang="ru-RU" dirty="0" smtClean="0"/>
              <a:t>»</a:t>
            </a:r>
            <a:endParaRPr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ru-RU" smtClean="0"/>
              <a:pPr>
                <a:defRPr>
                  <a:effectLst/>
                </a:defRPr>
              </a:pPr>
              <a:t>11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519592" y="2258774"/>
            <a:ext cx="7064962" cy="4139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4500" dirty="0" smtClean="0"/>
              <a:t>Диконенко Виктор Владимирович</a:t>
            </a:r>
          </a:p>
          <a:p>
            <a:pPr algn="l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endParaRPr lang="ru-RU" sz="4500" dirty="0" smtClean="0"/>
          </a:p>
          <a:p>
            <a:pPr algn="l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3200" dirty="0" smtClean="0"/>
              <a:t>Стаж </a:t>
            </a:r>
            <a:r>
              <a:rPr lang="ru-RU" sz="3200" dirty="0"/>
              <a:t>работы на предприятиях </a:t>
            </a:r>
            <a:r>
              <a:rPr lang="ru-RU" sz="3200" dirty="0" smtClean="0"/>
              <a:t>ПАО</a:t>
            </a:r>
            <a:endParaRPr lang="en-US" sz="3200" dirty="0" smtClean="0"/>
          </a:p>
          <a:p>
            <a:pPr algn="l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3200" dirty="0" smtClean="0"/>
              <a:t>«ГМК </a:t>
            </a:r>
            <a:r>
              <a:rPr lang="ru-RU" sz="3200" dirty="0"/>
              <a:t>«Норильский никель» </a:t>
            </a:r>
            <a:r>
              <a:rPr lang="ru-RU" sz="3200" dirty="0" smtClean="0"/>
              <a:t>29 лет</a:t>
            </a:r>
            <a:endParaRPr lang="ru-RU" sz="3200" dirty="0"/>
          </a:p>
          <a:p>
            <a:pPr algn="l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3200" dirty="0"/>
              <a:t>Из них выполнение работ </a:t>
            </a:r>
          </a:p>
          <a:p>
            <a:pPr algn="l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3200" dirty="0"/>
              <a:t>во вредных условиях труда 13 </a:t>
            </a:r>
            <a:r>
              <a:rPr lang="ru-RU" sz="3200" dirty="0" smtClean="0"/>
              <a:t>лет</a:t>
            </a:r>
            <a:endParaRPr lang="ru-RU" sz="32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84554" y="1649686"/>
            <a:ext cx="6976598" cy="10464898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8" name="Picture 4" descr="На площадке «Норникеля» испытывают промышленные экзоскеле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0800" y="2217964"/>
            <a:ext cx="6836418" cy="464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960160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Инженерная школа Forbes"/>
          <p:cNvSpPr txBox="1">
            <a:spLocks noGrp="1"/>
          </p:cNvSpPr>
          <p:nvPr>
            <p:ph type="title"/>
          </p:nvPr>
        </p:nvSpPr>
        <p:spPr>
          <a:xfrm>
            <a:off x="8294884" y="403017"/>
            <a:ext cx="7929564" cy="84455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86119">
              <a:defRPr sz="4700">
                <a:solidFill>
                  <a:srgbClr val="F7FFF6"/>
                </a:solidFill>
                <a:effectLst>
                  <a:outerShdw blurRad="23876" dist="17907" dir="5400000" rotWithShape="0">
                    <a:srgbClr val="000000"/>
                  </a:outerShdw>
                </a:effectLst>
                <a:latin typeface="Greta Display Pro"/>
                <a:ea typeface="Greta Display Pro"/>
                <a:cs typeface="Greta Display Pro"/>
                <a:sym typeface="Greta Display Pro"/>
              </a:defRPr>
            </a:lvl1pPr>
          </a:lstStyle>
          <a:p>
            <a:pPr algn="ctr"/>
            <a:r>
              <a:rPr dirty="0" err="1"/>
              <a:t>Инженерная</a:t>
            </a:r>
            <a:r>
              <a:rPr dirty="0"/>
              <a:t> </a:t>
            </a:r>
            <a:r>
              <a:rPr dirty="0" err="1"/>
              <a:t>школа</a:t>
            </a:r>
            <a:r>
              <a:rPr dirty="0"/>
              <a:t> Forbes</a:t>
            </a:r>
          </a:p>
        </p:txBody>
      </p:sp>
      <p:sp>
        <p:nvSpPr>
          <p:cNvPr id="132" name="Тезис слайда"/>
          <p:cNvSpPr txBox="1">
            <a:spLocks noGrp="1"/>
          </p:cNvSpPr>
          <p:nvPr>
            <p:ph type="body" sz="quarter" idx="1"/>
          </p:nvPr>
        </p:nvSpPr>
        <p:spPr>
          <a:xfrm>
            <a:off x="2038871" y="2537520"/>
            <a:ext cx="9433049" cy="864535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endParaRPr lang="en-US" dirty="0" smtClean="0"/>
          </a:p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dirty="0" smtClean="0"/>
              <a:t>ЭРГОНОМИЧЕСКИЙ АНАЛИЗ</a:t>
            </a:r>
          </a:p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endParaRPr lang="ru-RU" dirty="0" smtClean="0"/>
          </a:p>
          <a:p>
            <a:pPr marL="457200" indent="-457200" algn="ctr">
              <a:buFont typeface="Arial" panose="020B0604020202020204" pitchFamily="34" charset="0"/>
              <a:buChar char="•"/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4400" dirty="0" smtClean="0"/>
              <a:t>Как быстро и правильно надеть </a:t>
            </a:r>
          </a:p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4400" dirty="0" smtClean="0"/>
              <a:t>и настроить </a:t>
            </a:r>
            <a:r>
              <a:rPr lang="ru-RU" sz="4400" dirty="0" err="1" smtClean="0"/>
              <a:t>экзоскелет</a:t>
            </a:r>
            <a:endParaRPr lang="ru-RU" sz="4400" dirty="0" smtClean="0"/>
          </a:p>
          <a:p>
            <a:pPr marL="457200" indent="-457200" algn="ctr">
              <a:buFont typeface="Arial" panose="020B0604020202020204" pitchFamily="34" charset="0"/>
              <a:buChar char="•"/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4400" dirty="0" smtClean="0"/>
              <a:t>Как правильно поднимать груз</a:t>
            </a:r>
          </a:p>
          <a:p>
            <a:pPr marL="457200" indent="-457200" algn="ctr">
              <a:buFont typeface="Arial" panose="020B0604020202020204" pitchFamily="34" charset="0"/>
              <a:buChar char="•"/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4400" dirty="0" smtClean="0"/>
              <a:t>Техника переноса грузов</a:t>
            </a:r>
          </a:p>
          <a:p>
            <a:pPr marL="457200" indent="-457200" algn="ctr">
              <a:buFont typeface="Arial" panose="020B0604020202020204" pitchFamily="34" charset="0"/>
              <a:buChar char="•"/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4400" dirty="0" smtClean="0"/>
              <a:t>Безопасность оператора</a:t>
            </a:r>
          </a:p>
          <a:p>
            <a:pPr marL="457200" indent="-457200" algn="ctr">
              <a:buFont typeface="Arial" panose="020B0604020202020204" pitchFamily="34" charset="0"/>
              <a:buChar char="•"/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4400" dirty="0" smtClean="0"/>
              <a:t>Комфорт управления</a:t>
            </a:r>
          </a:p>
          <a:p>
            <a:pPr marL="457200" indent="-457200" algn="ctr">
              <a:buFont typeface="Arial" panose="020B0604020202020204" pitchFamily="34" charset="0"/>
              <a:buChar char="•"/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endParaRPr lang="ru-RU" sz="3200" dirty="0" smtClean="0"/>
          </a:p>
          <a:p>
            <a:pPr marL="457200" indent="-457200" algn="ctr">
              <a:buFont typeface="Arial" panose="020B0604020202020204" pitchFamily="34" charset="0"/>
              <a:buChar char="•"/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endParaRPr sz="32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ru-RU" smtClean="0"/>
              <a:pPr>
                <a:defRPr>
                  <a:effectLst/>
                </a:defRPr>
              </a:pPr>
              <a:t>12</a:t>
            </a:fld>
            <a:endParaRPr lang="ru-RU" dirty="0"/>
          </a:p>
        </p:txBody>
      </p:sp>
      <p:pic>
        <p:nvPicPr>
          <p:cNvPr id="6" name="Google Shape;235;p20"/>
          <p:cNvPicPr preferRelativeResize="0"/>
          <p:nvPr/>
        </p:nvPicPr>
        <p:blipFill rotWithShape="1">
          <a:blip r:embed="rId2">
            <a:alphaModFix/>
          </a:blip>
          <a:srcRect t="14726" r="69435"/>
          <a:stretch/>
        </p:blipFill>
        <p:spPr>
          <a:xfrm>
            <a:off x="15661911" y="2537520"/>
            <a:ext cx="6611209" cy="8645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0503310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Инженерная школа Forbes"/>
          <p:cNvSpPr txBox="1">
            <a:spLocks noGrp="1"/>
          </p:cNvSpPr>
          <p:nvPr>
            <p:ph type="title"/>
          </p:nvPr>
        </p:nvSpPr>
        <p:spPr>
          <a:xfrm>
            <a:off x="8227218" y="403017"/>
            <a:ext cx="7929564" cy="84455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86119">
              <a:defRPr sz="4700">
                <a:solidFill>
                  <a:srgbClr val="F7FFF6"/>
                </a:solidFill>
                <a:effectLst>
                  <a:outerShdw blurRad="23876" dist="17907" dir="5400000" rotWithShape="0">
                    <a:srgbClr val="000000"/>
                  </a:outerShdw>
                </a:effectLst>
                <a:latin typeface="Greta Display Pro"/>
                <a:ea typeface="Greta Display Pro"/>
                <a:cs typeface="Greta Display Pro"/>
                <a:sym typeface="Greta Display Pro"/>
              </a:defRPr>
            </a:lvl1pPr>
          </a:lstStyle>
          <a:p>
            <a:r>
              <a:t>Инженерная школа Forbes</a:t>
            </a:r>
          </a:p>
        </p:txBody>
      </p:sp>
      <p:sp>
        <p:nvSpPr>
          <p:cNvPr id="132" name="Тезис слайда"/>
          <p:cNvSpPr txBox="1">
            <a:spLocks noGrp="1"/>
          </p:cNvSpPr>
          <p:nvPr>
            <p:ph type="body" sz="quarter" idx="1"/>
          </p:nvPr>
        </p:nvSpPr>
        <p:spPr>
          <a:xfrm>
            <a:off x="1750841" y="2861330"/>
            <a:ext cx="9328826" cy="799336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endParaRPr lang="ru-RU" dirty="0" smtClean="0"/>
          </a:p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dirty="0" smtClean="0"/>
              <a:t>СРЕДОВОЙ АНАЛИЗ</a:t>
            </a:r>
          </a:p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endParaRPr lang="ru-RU" dirty="0" smtClean="0"/>
          </a:p>
          <a:p>
            <a:pPr marL="457200" indent="-457200" algn="ctr">
              <a:buFont typeface="Arial" panose="020B0604020202020204" pitchFamily="34" charset="0"/>
              <a:buChar char="•"/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4400" dirty="0" smtClean="0"/>
              <a:t>Где актуально использовать </a:t>
            </a:r>
            <a:r>
              <a:rPr lang="ru-RU" sz="4400" dirty="0" err="1" smtClean="0"/>
              <a:t>экзоскелет</a:t>
            </a:r>
            <a:r>
              <a:rPr lang="ru-RU" sz="4400" dirty="0" smtClean="0"/>
              <a:t>?</a:t>
            </a:r>
          </a:p>
          <a:p>
            <a:pPr marL="457200" indent="-457200" algn="ctr">
              <a:buFont typeface="Arial" panose="020B0604020202020204" pitchFamily="34" charset="0"/>
              <a:buChar char="•"/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4400" dirty="0" smtClean="0"/>
              <a:t>Какие особенности необходимо учитывать?</a:t>
            </a:r>
          </a:p>
          <a:p>
            <a:pPr marL="457200" indent="-457200" algn="ctr">
              <a:buFont typeface="Arial" panose="020B0604020202020204" pitchFamily="34" charset="0"/>
              <a:buChar char="•"/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4400" dirty="0" smtClean="0"/>
              <a:t>Условия работы</a:t>
            </a:r>
          </a:p>
          <a:p>
            <a:pPr marL="457200" indent="-457200" algn="ctr">
              <a:buFont typeface="Arial" panose="020B0604020202020204" pitchFamily="34" charset="0"/>
              <a:buChar char="•"/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4400" dirty="0" smtClean="0"/>
              <a:t>Используемый инструмент</a:t>
            </a:r>
          </a:p>
          <a:p>
            <a:pPr marL="457200" indent="-457200" algn="ctr">
              <a:buFont typeface="Arial" panose="020B0604020202020204" pitchFamily="34" charset="0"/>
              <a:buChar char="•"/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4400" dirty="0" smtClean="0"/>
              <a:t>Особенности экипировки</a:t>
            </a:r>
          </a:p>
          <a:p>
            <a:pPr marL="457200" indent="-457200" algn="ctr">
              <a:buFont typeface="Arial" panose="020B0604020202020204" pitchFamily="34" charset="0"/>
              <a:buChar char="•"/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4400" dirty="0" smtClean="0"/>
              <a:t>Рабочий материал</a:t>
            </a:r>
          </a:p>
          <a:p>
            <a:pPr marL="457200" indent="-457200" algn="ctr">
              <a:buFont typeface="Arial" panose="020B0604020202020204" pitchFamily="34" charset="0"/>
              <a:buChar char="•"/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endParaRPr lang="ru-RU" sz="3200" dirty="0" smtClean="0"/>
          </a:p>
          <a:p>
            <a:pPr marL="457200" indent="-457200" algn="ctr">
              <a:buFont typeface="Arial" panose="020B0604020202020204" pitchFamily="34" charset="0"/>
              <a:buChar char="•"/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endParaRPr sz="32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ru-RU" smtClean="0"/>
              <a:pPr>
                <a:defRPr>
                  <a:effectLst/>
                </a:defRPr>
              </a:pPr>
              <a:t>13</a:t>
            </a:fld>
            <a:endParaRPr lang="ru-RU"/>
          </a:p>
        </p:txBody>
      </p:sp>
      <p:pic>
        <p:nvPicPr>
          <p:cNvPr id="7" name="Google Shape;274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409986" y="2861330"/>
            <a:ext cx="5355771" cy="8029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75;p22"/>
          <p:cNvPicPr preferRelativeResize="0"/>
          <p:nvPr/>
        </p:nvPicPr>
        <p:blipFill rotWithShape="1">
          <a:blip r:embed="rId3">
            <a:alphaModFix/>
          </a:blip>
          <a:srcRect r="24715"/>
          <a:stretch/>
        </p:blipFill>
        <p:spPr>
          <a:xfrm>
            <a:off x="17168084" y="2825580"/>
            <a:ext cx="5393068" cy="802911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77;p22"/>
          <p:cNvSpPr/>
          <p:nvPr/>
        </p:nvSpPr>
        <p:spPr>
          <a:xfrm>
            <a:off x="20467989" y="8328468"/>
            <a:ext cx="885900" cy="938100"/>
          </a:xfrm>
          <a:prstGeom prst="ellipse">
            <a:avLst/>
          </a:prstGeom>
          <a:noFill/>
          <a:ln w="2857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277;p22"/>
          <p:cNvSpPr/>
          <p:nvPr/>
        </p:nvSpPr>
        <p:spPr>
          <a:xfrm>
            <a:off x="15101849" y="8797518"/>
            <a:ext cx="885900" cy="938100"/>
          </a:xfrm>
          <a:prstGeom prst="ellipse">
            <a:avLst/>
          </a:prstGeom>
          <a:noFill/>
          <a:ln w="2857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6804997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Инженерная школа Forbes"/>
          <p:cNvSpPr txBox="1">
            <a:spLocks noGrp="1"/>
          </p:cNvSpPr>
          <p:nvPr>
            <p:ph type="title"/>
          </p:nvPr>
        </p:nvSpPr>
        <p:spPr>
          <a:xfrm>
            <a:off x="8227218" y="403017"/>
            <a:ext cx="7929564" cy="84455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86119">
              <a:defRPr sz="4700">
                <a:solidFill>
                  <a:srgbClr val="F7FFF6"/>
                </a:solidFill>
                <a:effectLst>
                  <a:outerShdw blurRad="23876" dist="17907" dir="5400000" rotWithShape="0">
                    <a:srgbClr val="000000"/>
                  </a:outerShdw>
                </a:effectLst>
                <a:latin typeface="Greta Display Pro"/>
                <a:ea typeface="Greta Display Pro"/>
                <a:cs typeface="Greta Display Pro"/>
                <a:sym typeface="Greta Display Pro"/>
              </a:defRPr>
            </a:lvl1pPr>
          </a:lstStyle>
          <a:p>
            <a:r>
              <a:t>Инженерная школа Forbes</a:t>
            </a:r>
          </a:p>
        </p:txBody>
      </p:sp>
      <p:sp>
        <p:nvSpPr>
          <p:cNvPr id="132" name="Тезис слайда"/>
          <p:cNvSpPr txBox="1">
            <a:spLocks noGrp="1"/>
          </p:cNvSpPr>
          <p:nvPr>
            <p:ph type="body" sz="quarter" idx="1"/>
          </p:nvPr>
        </p:nvSpPr>
        <p:spPr>
          <a:xfrm>
            <a:off x="1390800" y="2665430"/>
            <a:ext cx="10482943" cy="834942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6300" dirty="0" smtClean="0"/>
              <a:t>АНАЛИЗ ЭФФЕКТИВНОСТИ</a:t>
            </a:r>
          </a:p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endParaRPr lang="ru-RU" dirty="0" smtClean="0"/>
          </a:p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4800" dirty="0" smtClean="0"/>
              <a:t>Демонтаж </a:t>
            </a:r>
            <a:r>
              <a:rPr lang="ru-RU" sz="4800" dirty="0"/>
              <a:t>и </a:t>
            </a:r>
            <a:r>
              <a:rPr lang="ru-RU" sz="4800" dirty="0" smtClean="0"/>
              <a:t>установка </a:t>
            </a:r>
            <a:r>
              <a:rPr lang="ru-RU" sz="4800" dirty="0"/>
              <a:t>запорной трубопроводной </a:t>
            </a:r>
            <a:r>
              <a:rPr lang="ru-RU" sz="4800" dirty="0" smtClean="0"/>
              <a:t>арматуры</a:t>
            </a:r>
          </a:p>
          <a:p>
            <a:pPr algn="ctr">
              <a:spcBef>
                <a:spcPts val="1200"/>
              </a:spcBef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4800" dirty="0"/>
              <a:t>Вес запорной арматуры 52 </a:t>
            </a:r>
            <a:r>
              <a:rPr lang="ru-RU" sz="4800" dirty="0" smtClean="0"/>
              <a:t>кг</a:t>
            </a:r>
          </a:p>
          <a:p>
            <a:pPr algn="ctr">
              <a:spcBef>
                <a:spcPts val="1200"/>
              </a:spcBef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endParaRPr lang="ru-RU" sz="4400" dirty="0" smtClean="0"/>
          </a:p>
          <a:p>
            <a:pPr algn="ctr">
              <a:spcBef>
                <a:spcPts val="1200"/>
              </a:spcBef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4800" b="1" dirty="0" smtClean="0"/>
              <a:t>3 мин 48 сек </a:t>
            </a:r>
            <a:r>
              <a:rPr lang="ru-RU" sz="4800" dirty="0" smtClean="0"/>
              <a:t>– выполнение операции </a:t>
            </a:r>
          </a:p>
          <a:p>
            <a:pPr algn="ctr">
              <a:spcBef>
                <a:spcPts val="1200"/>
              </a:spcBef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4800" dirty="0" smtClean="0"/>
              <a:t>в </a:t>
            </a:r>
            <a:r>
              <a:rPr lang="ru-RU" sz="4800" dirty="0" err="1" smtClean="0"/>
              <a:t>экзоскелете</a:t>
            </a:r>
            <a:r>
              <a:rPr lang="ru-RU" sz="4800" dirty="0" smtClean="0"/>
              <a:t> </a:t>
            </a:r>
            <a:r>
              <a:rPr lang="ru-RU" sz="4800" b="1" dirty="0" smtClean="0"/>
              <a:t>1 работником </a:t>
            </a:r>
            <a:r>
              <a:rPr lang="ru-RU" sz="4800" dirty="0" smtClean="0"/>
              <a:t>с учетом транспортировки</a:t>
            </a:r>
          </a:p>
          <a:p>
            <a:pPr algn="ctr">
              <a:spcBef>
                <a:spcPts val="1200"/>
              </a:spcBef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endParaRPr lang="ru-RU" sz="4400" dirty="0" smtClean="0"/>
          </a:p>
          <a:p>
            <a:pPr algn="ctr">
              <a:spcBef>
                <a:spcPts val="1200"/>
              </a:spcBef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4800" b="1" dirty="0" smtClean="0"/>
              <a:t>3 мин 24 сек </a:t>
            </a:r>
            <a:r>
              <a:rPr lang="ru-RU" sz="4800" dirty="0" smtClean="0"/>
              <a:t>– </a:t>
            </a:r>
            <a:r>
              <a:rPr lang="ru-RU" sz="4800" dirty="0" err="1" smtClean="0"/>
              <a:t>выполнеие</a:t>
            </a:r>
            <a:r>
              <a:rPr lang="ru-RU" sz="4800" dirty="0" smtClean="0"/>
              <a:t> операции без </a:t>
            </a:r>
            <a:r>
              <a:rPr lang="ru-RU" sz="4800" dirty="0" err="1" smtClean="0"/>
              <a:t>экзоскелета</a:t>
            </a:r>
            <a:r>
              <a:rPr lang="ru-RU" sz="4800" dirty="0" smtClean="0"/>
              <a:t> </a:t>
            </a:r>
            <a:r>
              <a:rPr lang="ru-RU" sz="4800" b="1" dirty="0" smtClean="0"/>
              <a:t>3 работниками </a:t>
            </a:r>
            <a:r>
              <a:rPr lang="ru-RU" sz="4800" dirty="0" smtClean="0"/>
              <a:t>с учетом транспортировки</a:t>
            </a:r>
          </a:p>
          <a:p>
            <a:pPr algn="ctr">
              <a:spcBef>
                <a:spcPts val="1200"/>
              </a:spcBef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endParaRPr lang="ru-RU" sz="3200" dirty="0" smtClean="0"/>
          </a:p>
          <a:p>
            <a:pPr marL="457200" indent="-457200" algn="ctr">
              <a:buFont typeface="Arial" panose="020B0604020202020204" pitchFamily="34" charset="0"/>
              <a:buChar char="•"/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endParaRPr sz="32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ru-RU" smtClean="0"/>
              <a:pPr>
                <a:defRPr>
                  <a:effectLst/>
                </a:defRPr>
              </a:pPr>
              <a:t>14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1960" y="3041576"/>
            <a:ext cx="11158661" cy="767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49005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Инженерная школа Forbes"/>
          <p:cNvSpPr txBox="1">
            <a:spLocks noGrp="1"/>
          </p:cNvSpPr>
          <p:nvPr>
            <p:ph type="title"/>
          </p:nvPr>
        </p:nvSpPr>
        <p:spPr>
          <a:xfrm>
            <a:off x="8227218" y="403017"/>
            <a:ext cx="7929564" cy="84455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86119">
              <a:defRPr sz="4700">
                <a:solidFill>
                  <a:srgbClr val="F7FFF6"/>
                </a:solidFill>
                <a:effectLst>
                  <a:outerShdw blurRad="23876" dist="17907" dir="5400000" rotWithShape="0">
                    <a:srgbClr val="000000"/>
                  </a:outerShdw>
                </a:effectLst>
                <a:latin typeface="Greta Display Pro"/>
                <a:ea typeface="Greta Display Pro"/>
                <a:cs typeface="Greta Display Pro"/>
                <a:sym typeface="Greta Display Pro"/>
              </a:defRPr>
            </a:lvl1pPr>
          </a:lstStyle>
          <a:p>
            <a:pPr algn="ctr"/>
            <a:r>
              <a:rPr dirty="0" err="1"/>
              <a:t>Инженерная</a:t>
            </a:r>
            <a:r>
              <a:rPr dirty="0"/>
              <a:t> </a:t>
            </a:r>
            <a:r>
              <a:rPr dirty="0" err="1"/>
              <a:t>школа</a:t>
            </a:r>
            <a:r>
              <a:rPr dirty="0"/>
              <a:t> Forbes</a:t>
            </a:r>
          </a:p>
        </p:txBody>
      </p:sp>
      <p:sp>
        <p:nvSpPr>
          <p:cNvPr id="132" name="Тезис слайда"/>
          <p:cNvSpPr txBox="1">
            <a:spLocks noGrp="1"/>
          </p:cNvSpPr>
          <p:nvPr>
            <p:ph type="body" sz="quarter" idx="1"/>
          </p:nvPr>
        </p:nvSpPr>
        <p:spPr>
          <a:xfrm>
            <a:off x="1390799" y="2537520"/>
            <a:ext cx="10585177" cy="871296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dirty="0" smtClean="0"/>
              <a:t>АНАЛИЗ ЭФФЕКТИВНОСТИ</a:t>
            </a:r>
          </a:p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endParaRPr lang="ru-RU" dirty="0" smtClean="0"/>
          </a:p>
          <a:p>
            <a:pPr algn="ctr">
              <a:spcAft>
                <a:spcPts val="1200"/>
              </a:spcAft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4400" dirty="0" smtClean="0"/>
              <a:t>Монтаж </a:t>
            </a:r>
            <a:r>
              <a:rPr lang="ru-RU" sz="4400" dirty="0"/>
              <a:t>трубопровода с применением электрической дуговой </a:t>
            </a:r>
            <a:r>
              <a:rPr lang="ru-RU" sz="4400" dirty="0" smtClean="0"/>
              <a:t>сварки</a:t>
            </a:r>
          </a:p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4400" dirty="0"/>
              <a:t>Благодаря конструкции </a:t>
            </a:r>
            <a:r>
              <a:rPr lang="ru-RU" sz="4400" dirty="0" err="1"/>
              <a:t>экзоскелета</a:t>
            </a:r>
            <a:r>
              <a:rPr lang="ru-RU" sz="4400" dirty="0"/>
              <a:t>, работник комфортно осуществляет длительное позиционирование при проведении электросварочных работ</a:t>
            </a:r>
          </a:p>
          <a:p>
            <a:pPr algn="ctr">
              <a:spcBef>
                <a:spcPts val="1200"/>
              </a:spcBef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4400" dirty="0" smtClean="0"/>
              <a:t>Подобные </a:t>
            </a:r>
            <a:r>
              <a:rPr lang="ru-RU" sz="4400" dirty="0"/>
              <a:t>работы в условиях </a:t>
            </a:r>
            <a:r>
              <a:rPr lang="ru-RU" sz="4400" dirty="0" smtClean="0"/>
              <a:t>отсутствия </a:t>
            </a:r>
            <a:r>
              <a:rPr lang="ru-RU" sz="4400" dirty="0"/>
              <a:t>грузоподъёмных механизмов выполняют </a:t>
            </a:r>
            <a:endParaRPr lang="ru-RU" sz="4400" dirty="0" smtClean="0"/>
          </a:p>
          <a:p>
            <a:pPr algn="ctr">
              <a:spcBef>
                <a:spcPts val="1200"/>
              </a:spcBef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4400" dirty="0" smtClean="0"/>
              <a:t>минимум 2 человека</a:t>
            </a:r>
          </a:p>
          <a:p>
            <a:pPr marL="457200" indent="-457200" algn="ctr">
              <a:buFont typeface="Arial" panose="020B0604020202020204" pitchFamily="34" charset="0"/>
              <a:buChar char="•"/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endParaRPr sz="32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ru-RU" smtClean="0"/>
              <a:pPr>
                <a:defRPr>
                  <a:effectLst/>
                </a:defRPr>
              </a:pPr>
              <a:t>15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59738" y="3395653"/>
            <a:ext cx="10333462" cy="6888974"/>
          </a:xfrm>
          <a:prstGeom prst="round2DiagRect">
            <a:avLst>
              <a:gd name="adj1" fmla="val 0"/>
              <a:gd name="adj2" fmla="val 0"/>
            </a:avLst>
          </a:prstGeom>
          <a:ln w="127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998101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Инженерная школа Forbes"/>
          <p:cNvSpPr txBox="1">
            <a:spLocks noGrp="1"/>
          </p:cNvSpPr>
          <p:nvPr>
            <p:ph type="title"/>
          </p:nvPr>
        </p:nvSpPr>
        <p:spPr>
          <a:xfrm>
            <a:off x="8227218" y="403017"/>
            <a:ext cx="7929564" cy="84455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86119">
              <a:defRPr sz="4700">
                <a:solidFill>
                  <a:srgbClr val="F7FFF6"/>
                </a:solidFill>
                <a:effectLst>
                  <a:outerShdw blurRad="23876" dist="17907" dir="5400000" rotWithShape="0">
                    <a:srgbClr val="000000"/>
                  </a:outerShdw>
                </a:effectLst>
                <a:latin typeface="Greta Display Pro"/>
                <a:ea typeface="Greta Display Pro"/>
                <a:cs typeface="Greta Display Pro"/>
                <a:sym typeface="Greta Display Pro"/>
              </a:defRPr>
            </a:lvl1pPr>
          </a:lstStyle>
          <a:p>
            <a:pPr algn="ctr"/>
            <a:r>
              <a:rPr dirty="0" err="1"/>
              <a:t>Инженерная</a:t>
            </a:r>
            <a:r>
              <a:rPr dirty="0"/>
              <a:t> </a:t>
            </a:r>
            <a:r>
              <a:rPr dirty="0" err="1"/>
              <a:t>школа</a:t>
            </a:r>
            <a:r>
              <a:rPr dirty="0"/>
              <a:t> Forbes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ru-RU" smtClean="0"/>
              <a:pPr>
                <a:defRPr>
                  <a:effectLst/>
                </a:defRPr>
              </a:pPr>
              <a:t>16</a:t>
            </a:fld>
            <a:endParaRPr lang="ru-RU"/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080" y="1817439"/>
            <a:ext cx="16532157" cy="1085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98199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Инженерная школа Forbes"/>
          <p:cNvSpPr txBox="1">
            <a:spLocks noGrp="1"/>
          </p:cNvSpPr>
          <p:nvPr>
            <p:ph type="title"/>
          </p:nvPr>
        </p:nvSpPr>
        <p:spPr>
          <a:xfrm>
            <a:off x="8227218" y="403017"/>
            <a:ext cx="7929564" cy="84455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86119">
              <a:defRPr sz="4700">
                <a:solidFill>
                  <a:srgbClr val="F7FFF6"/>
                </a:solidFill>
                <a:effectLst>
                  <a:outerShdw blurRad="23876" dist="17907" dir="5400000" rotWithShape="0">
                    <a:srgbClr val="000000"/>
                  </a:outerShdw>
                </a:effectLst>
                <a:latin typeface="Greta Display Pro"/>
                <a:ea typeface="Greta Display Pro"/>
                <a:cs typeface="Greta Display Pro"/>
                <a:sym typeface="Greta Display Pro"/>
              </a:defRPr>
            </a:lvl1pPr>
          </a:lstStyle>
          <a:p>
            <a:pPr algn="ctr"/>
            <a:r>
              <a:rPr dirty="0" err="1"/>
              <a:t>Инженерная</a:t>
            </a:r>
            <a:r>
              <a:rPr dirty="0"/>
              <a:t> </a:t>
            </a:r>
            <a:r>
              <a:rPr dirty="0" err="1"/>
              <a:t>школа</a:t>
            </a:r>
            <a:r>
              <a:rPr dirty="0"/>
              <a:t> Forbes</a:t>
            </a:r>
          </a:p>
        </p:txBody>
      </p:sp>
      <p:sp>
        <p:nvSpPr>
          <p:cNvPr id="132" name="Тезис слайда"/>
          <p:cNvSpPr txBox="1">
            <a:spLocks noGrp="1"/>
          </p:cNvSpPr>
          <p:nvPr>
            <p:ph type="body" sz="quarter" idx="1"/>
          </p:nvPr>
        </p:nvSpPr>
        <p:spPr>
          <a:xfrm>
            <a:off x="1390799" y="3169529"/>
            <a:ext cx="10081121" cy="734122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dirty="0" smtClean="0"/>
              <a:t>ЭКЗОСКЕЛЕТ – ИНФОРМАЦИОННЫЙ ХАБ</a:t>
            </a:r>
          </a:p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endParaRPr lang="ru-RU" dirty="0" smtClean="0"/>
          </a:p>
          <a:p>
            <a:pPr marL="857250" indent="-857250" algn="ctr">
              <a:buFont typeface="Arial" panose="020B0604020202020204" pitchFamily="34" charset="0"/>
              <a:buChar char="•"/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4400" dirty="0" smtClean="0"/>
              <a:t>Датчик освещенности</a:t>
            </a:r>
          </a:p>
          <a:p>
            <a:pPr marL="857250" indent="-857250" algn="ctr">
              <a:buFont typeface="Arial" panose="020B0604020202020204" pitchFamily="34" charset="0"/>
              <a:buChar char="•"/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4400" dirty="0" smtClean="0"/>
              <a:t>Измерение массы груза</a:t>
            </a:r>
          </a:p>
          <a:p>
            <a:pPr marL="857250" indent="-857250" algn="ctr">
              <a:buFont typeface="Arial" panose="020B0604020202020204" pitchFamily="34" charset="0"/>
              <a:buChar char="•"/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en-US" sz="4400" dirty="0" smtClean="0"/>
              <a:t>GPS/</a:t>
            </a:r>
            <a:r>
              <a:rPr lang="ru-RU" sz="4400" dirty="0" smtClean="0"/>
              <a:t>ГЛОНАСС-модуль</a:t>
            </a:r>
          </a:p>
          <a:p>
            <a:pPr marL="857250" indent="-857250" algn="ctr">
              <a:buFont typeface="Arial" panose="020B0604020202020204" pitchFamily="34" charset="0"/>
              <a:buChar char="•"/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4400" dirty="0" smtClean="0"/>
              <a:t>Датчик ориентации</a:t>
            </a:r>
          </a:p>
          <a:p>
            <a:pPr marL="857250" indent="-857250" algn="ctr">
              <a:buFont typeface="Arial" panose="020B0604020202020204" pitchFamily="34" charset="0"/>
              <a:buChar char="•"/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4400" dirty="0" smtClean="0"/>
              <a:t>Датчик горючих газов</a:t>
            </a:r>
          </a:p>
          <a:p>
            <a:pPr marL="857250" indent="-857250" algn="ctr">
              <a:buFont typeface="Arial" panose="020B0604020202020204" pitchFamily="34" charset="0"/>
              <a:buChar char="•"/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4400" dirty="0" smtClean="0"/>
              <a:t>Датчик заряда батареи</a:t>
            </a:r>
          </a:p>
          <a:p>
            <a:pPr marL="857250" indent="-857250" algn="ctr">
              <a:buFont typeface="Arial" panose="020B0604020202020204" pitchFamily="34" charset="0"/>
              <a:buChar char="•"/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endParaRPr lang="ru-RU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ru-RU" smtClean="0"/>
              <a:pPr>
                <a:defRPr>
                  <a:effectLst/>
                </a:defRPr>
              </a:pPr>
              <a:t>17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7984" y="3169529"/>
            <a:ext cx="10999040" cy="734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18559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Инженерная школа Forbes"/>
          <p:cNvSpPr txBox="1">
            <a:spLocks noGrp="1"/>
          </p:cNvSpPr>
          <p:nvPr>
            <p:ph type="title"/>
          </p:nvPr>
        </p:nvSpPr>
        <p:spPr>
          <a:xfrm>
            <a:off x="8227218" y="403017"/>
            <a:ext cx="7929564" cy="84455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86119">
              <a:defRPr sz="4700">
                <a:solidFill>
                  <a:srgbClr val="F7FFF6"/>
                </a:solidFill>
                <a:effectLst>
                  <a:outerShdw blurRad="23876" dist="17907" dir="5400000" rotWithShape="0">
                    <a:srgbClr val="000000"/>
                  </a:outerShdw>
                </a:effectLst>
                <a:latin typeface="Greta Display Pro"/>
                <a:ea typeface="Greta Display Pro"/>
                <a:cs typeface="Greta Display Pro"/>
                <a:sym typeface="Greta Display Pro"/>
              </a:defRPr>
            </a:lvl1pPr>
          </a:lstStyle>
          <a:p>
            <a:pPr algn="ctr"/>
            <a:r>
              <a:rPr dirty="0" err="1"/>
              <a:t>Инженерная</a:t>
            </a:r>
            <a:r>
              <a:rPr dirty="0"/>
              <a:t> </a:t>
            </a:r>
            <a:r>
              <a:rPr dirty="0" err="1"/>
              <a:t>школа</a:t>
            </a:r>
            <a:r>
              <a:rPr dirty="0"/>
              <a:t> Forbes</a:t>
            </a:r>
          </a:p>
        </p:txBody>
      </p:sp>
      <p:sp>
        <p:nvSpPr>
          <p:cNvPr id="132" name="Тезис слайда"/>
          <p:cNvSpPr txBox="1">
            <a:spLocks noGrp="1"/>
          </p:cNvSpPr>
          <p:nvPr>
            <p:ph type="body" sz="quarter" idx="1"/>
          </p:nvPr>
        </p:nvSpPr>
        <p:spPr>
          <a:xfrm>
            <a:off x="2110879" y="1959979"/>
            <a:ext cx="20162241" cy="115360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dirty="0" smtClean="0"/>
              <a:t>ЛЕГАЛИЗАЦИЯ ПРОМЫШЛЕННЫХ ЭКЗОСКЕЛЕТОВ</a:t>
            </a:r>
            <a:endParaRPr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ru-RU" smtClean="0"/>
              <a:pPr>
                <a:defRPr>
                  <a:effectLst/>
                </a:defRPr>
              </a:pPr>
              <a:t>18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043" y="3833664"/>
            <a:ext cx="20216489" cy="7907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1993156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Инженерная школа Forbes"/>
          <p:cNvSpPr txBox="1">
            <a:spLocks noGrp="1"/>
          </p:cNvSpPr>
          <p:nvPr>
            <p:ph type="title"/>
          </p:nvPr>
        </p:nvSpPr>
        <p:spPr>
          <a:xfrm>
            <a:off x="8227218" y="403017"/>
            <a:ext cx="7929564" cy="84455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86119">
              <a:defRPr sz="4700">
                <a:solidFill>
                  <a:srgbClr val="F7FFF6"/>
                </a:solidFill>
                <a:effectLst>
                  <a:outerShdw blurRad="23876" dist="17907" dir="5400000" rotWithShape="0">
                    <a:srgbClr val="000000"/>
                  </a:outerShdw>
                </a:effectLst>
                <a:latin typeface="Greta Display Pro"/>
                <a:ea typeface="Greta Display Pro"/>
                <a:cs typeface="Greta Display Pro"/>
                <a:sym typeface="Greta Display Pro"/>
              </a:defRPr>
            </a:lvl1pPr>
          </a:lstStyle>
          <a:p>
            <a:pPr algn="ctr"/>
            <a:r>
              <a:rPr dirty="0" err="1"/>
              <a:t>Инженерная</a:t>
            </a:r>
            <a:r>
              <a:rPr dirty="0"/>
              <a:t> </a:t>
            </a:r>
            <a:r>
              <a:rPr dirty="0" err="1"/>
              <a:t>школа</a:t>
            </a:r>
            <a:r>
              <a:rPr dirty="0"/>
              <a:t> Forbes</a:t>
            </a:r>
          </a:p>
        </p:txBody>
      </p:sp>
      <p:sp>
        <p:nvSpPr>
          <p:cNvPr id="132" name="Тезис слайда"/>
          <p:cNvSpPr txBox="1">
            <a:spLocks noGrp="1"/>
          </p:cNvSpPr>
          <p:nvPr>
            <p:ph type="body" sz="quarter" idx="1"/>
          </p:nvPr>
        </p:nvSpPr>
        <p:spPr>
          <a:xfrm>
            <a:off x="2038872" y="2893488"/>
            <a:ext cx="9217024" cy="792495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>
                <a:solidFill>
                  <a:srgbClr val="F8FFF6"/>
                </a:solidFill>
              </a:defRPr>
            </a:pPr>
            <a:endParaRPr dirty="0"/>
          </a:p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dirty="0" smtClean="0"/>
              <a:t>ПРОГРАММА ПОВЫШЕНИЯ КВАЛИФИКАЦИИ</a:t>
            </a:r>
          </a:p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endParaRPr lang="ru-RU" dirty="0" smtClean="0"/>
          </a:p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4400" dirty="0" smtClean="0"/>
              <a:t>Эксплуатация промышленных </a:t>
            </a:r>
            <a:r>
              <a:rPr lang="ru-RU" sz="4400" dirty="0" err="1" smtClean="0"/>
              <a:t>экзоскелетов</a:t>
            </a:r>
            <a:endParaRPr lang="ru-RU" sz="4400" dirty="0" smtClean="0"/>
          </a:p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endParaRPr lang="ru-RU" dirty="0" smtClean="0"/>
          </a:p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endParaRPr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ru-RU" smtClean="0"/>
              <a:pPr>
                <a:defRPr>
                  <a:effectLst/>
                </a:defRPr>
              </a:pPr>
              <a:t>19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06520" y="2893489"/>
            <a:ext cx="10566600" cy="792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36189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Лектор…"/>
          <p:cNvSpPr txBox="1">
            <a:spLocks noGrp="1"/>
          </p:cNvSpPr>
          <p:nvPr>
            <p:ph type="subTitle" sz="quarter" idx="1"/>
          </p:nvPr>
        </p:nvSpPr>
        <p:spPr>
          <a:xfrm>
            <a:off x="5606753" y="7547041"/>
            <a:ext cx="13281991" cy="322859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410765">
              <a:defRPr sz="5000">
                <a:solidFill>
                  <a:srgbClr val="FFFFFF"/>
                </a:solidFill>
                <a:effectLst>
                  <a:outerShdw blurRad="25400" dist="19050" dir="5400000" rotWithShape="0">
                    <a:srgbClr val="000000"/>
                  </a:outerShdw>
                </a:effectLst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sz="3900" dirty="0" err="1" smtClean="0"/>
              <a:t>Лектор</a:t>
            </a:r>
            <a:r>
              <a:rPr lang="ru-RU" sz="3900" dirty="0" smtClean="0"/>
              <a:t>:</a:t>
            </a:r>
            <a:endParaRPr sz="3900" dirty="0" smtClean="0"/>
          </a:p>
          <a:p>
            <a:pPr algn="ctr" defTabSz="410765">
              <a:spcBef>
                <a:spcPts val="1200"/>
              </a:spcBef>
              <a:defRPr sz="5000">
                <a:solidFill>
                  <a:srgbClr val="FFFFFF"/>
                </a:solidFill>
                <a:effectLst>
                  <a:outerShdw blurRad="25400" dist="19050" dir="5400000" rotWithShape="0">
                    <a:srgbClr val="000000"/>
                  </a:outerShdw>
                </a:effectLst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3900" dirty="0" smtClean="0"/>
              <a:t>Руководитель направления Цифровое производство, Цифровая лаборатория ПАО «ГМК Норильский никель»</a:t>
            </a:r>
            <a:r>
              <a:rPr sz="3900" dirty="0" smtClean="0"/>
              <a:t> </a:t>
            </a:r>
          </a:p>
          <a:p>
            <a:pPr algn="ctr" defTabSz="410765">
              <a:spcBef>
                <a:spcPts val="1800"/>
              </a:spcBef>
              <a:defRPr sz="5000">
                <a:solidFill>
                  <a:srgbClr val="FFFFFF"/>
                </a:solidFill>
                <a:effectLst>
                  <a:outerShdw blurRad="25400" dist="19050" dir="5400000" rotWithShape="0">
                    <a:srgbClr val="000000"/>
                  </a:outerShdw>
                </a:effectLst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4400" dirty="0" smtClean="0"/>
              <a:t>Радьков Сергей</a:t>
            </a:r>
            <a:endParaRPr sz="4400" dirty="0"/>
          </a:p>
        </p:txBody>
      </p:sp>
      <p:sp>
        <p:nvSpPr>
          <p:cNvPr id="123" name="Инженерная школа Forbes…"/>
          <p:cNvSpPr txBox="1"/>
          <p:nvPr/>
        </p:nvSpPr>
        <p:spPr>
          <a:xfrm>
            <a:off x="3970041" y="2250243"/>
            <a:ext cx="16502879" cy="344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10000"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dirty="0" err="1"/>
              <a:t>Инженерная</a:t>
            </a:r>
            <a:r>
              <a:rPr dirty="0"/>
              <a:t> </a:t>
            </a:r>
            <a:r>
              <a:rPr dirty="0" err="1"/>
              <a:t>школа</a:t>
            </a:r>
            <a:r>
              <a:rPr dirty="0"/>
              <a:t> Forbes</a:t>
            </a:r>
          </a:p>
          <a:p>
            <a:pPr>
              <a:defRPr sz="10000"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dirty="0" err="1"/>
              <a:t>представляет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Инженерная школа Forbes"/>
          <p:cNvSpPr txBox="1">
            <a:spLocks noGrp="1"/>
          </p:cNvSpPr>
          <p:nvPr>
            <p:ph type="title"/>
          </p:nvPr>
        </p:nvSpPr>
        <p:spPr>
          <a:xfrm>
            <a:off x="8227218" y="403017"/>
            <a:ext cx="7929564" cy="84455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86119">
              <a:defRPr sz="4700">
                <a:solidFill>
                  <a:srgbClr val="F7FFF6"/>
                </a:solidFill>
                <a:effectLst>
                  <a:outerShdw blurRad="23876" dist="17907" dir="5400000" rotWithShape="0">
                    <a:srgbClr val="000000"/>
                  </a:outerShdw>
                </a:effectLst>
                <a:latin typeface="Greta Display Pro"/>
                <a:ea typeface="Greta Display Pro"/>
                <a:cs typeface="Greta Display Pro"/>
                <a:sym typeface="Greta Display Pro"/>
              </a:defRPr>
            </a:lvl1pPr>
          </a:lstStyle>
          <a:p>
            <a:pPr algn="ctr"/>
            <a:r>
              <a:rPr dirty="0" err="1"/>
              <a:t>Инженерная</a:t>
            </a:r>
            <a:r>
              <a:rPr dirty="0"/>
              <a:t> </a:t>
            </a:r>
            <a:r>
              <a:rPr dirty="0" err="1"/>
              <a:t>школа</a:t>
            </a:r>
            <a:r>
              <a:rPr dirty="0"/>
              <a:t> Forbes</a:t>
            </a:r>
          </a:p>
        </p:txBody>
      </p:sp>
      <p:sp>
        <p:nvSpPr>
          <p:cNvPr id="132" name="Тезис слайда"/>
          <p:cNvSpPr txBox="1">
            <a:spLocks noGrp="1"/>
          </p:cNvSpPr>
          <p:nvPr>
            <p:ph type="body" sz="quarter" idx="1"/>
          </p:nvPr>
        </p:nvSpPr>
        <p:spPr>
          <a:xfrm>
            <a:off x="1489549" y="3048003"/>
            <a:ext cx="10702451" cy="304596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dirty="0" smtClean="0"/>
              <a:t>ВОВЛЕЧЕННОСТЬ В ТЕМУ ПРОМЫШЛЕННЫХ ЭКЗОСКЕЛЕТОВ</a:t>
            </a:r>
          </a:p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endParaRPr lang="ru-RU" dirty="0" smtClean="0"/>
          </a:p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endParaRPr lang="ru-RU" dirty="0" smtClean="0"/>
          </a:p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endParaRPr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ru-RU" smtClean="0"/>
              <a:pPr>
                <a:defRPr>
                  <a:effectLst/>
                </a:defRPr>
              </a:pPr>
              <a:t>20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8024" y="2200926"/>
            <a:ext cx="10119745" cy="72635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848" y="7900027"/>
            <a:ext cx="14833648" cy="4310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010935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Инженерная школа Forbes"/>
          <p:cNvSpPr txBox="1">
            <a:spLocks noGrp="1"/>
          </p:cNvSpPr>
          <p:nvPr>
            <p:ph type="title"/>
          </p:nvPr>
        </p:nvSpPr>
        <p:spPr>
          <a:xfrm>
            <a:off x="8227218" y="403017"/>
            <a:ext cx="7929564" cy="84455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86119">
              <a:defRPr sz="4700">
                <a:solidFill>
                  <a:srgbClr val="F7FFF6"/>
                </a:solidFill>
                <a:effectLst>
                  <a:outerShdw blurRad="23876" dist="17907" dir="5400000" rotWithShape="0">
                    <a:srgbClr val="000000"/>
                  </a:outerShdw>
                </a:effectLst>
                <a:latin typeface="Greta Display Pro"/>
                <a:ea typeface="Greta Display Pro"/>
                <a:cs typeface="Greta Display Pro"/>
                <a:sym typeface="Greta Display Pro"/>
              </a:defRPr>
            </a:lvl1pPr>
          </a:lstStyle>
          <a:p>
            <a:pPr algn="ctr"/>
            <a:r>
              <a:rPr dirty="0" err="1"/>
              <a:t>Инженерная</a:t>
            </a:r>
            <a:r>
              <a:rPr dirty="0"/>
              <a:t> </a:t>
            </a:r>
            <a:r>
              <a:rPr dirty="0" err="1"/>
              <a:t>школа</a:t>
            </a:r>
            <a:r>
              <a:rPr dirty="0"/>
              <a:t> Forbes</a:t>
            </a:r>
          </a:p>
        </p:txBody>
      </p:sp>
      <p:sp>
        <p:nvSpPr>
          <p:cNvPr id="132" name="Тезис слайда"/>
          <p:cNvSpPr txBox="1">
            <a:spLocks noGrp="1"/>
          </p:cNvSpPr>
          <p:nvPr>
            <p:ph type="body" sz="quarter" idx="1"/>
          </p:nvPr>
        </p:nvSpPr>
        <p:spPr>
          <a:xfrm>
            <a:off x="2830961" y="3230591"/>
            <a:ext cx="9361040" cy="792495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>
                <a:solidFill>
                  <a:srgbClr val="F8FFF6"/>
                </a:solidFill>
              </a:defRPr>
            </a:pPr>
            <a:endParaRPr dirty="0"/>
          </a:p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dirty="0"/>
              <a:t>РУССКИЕ </a:t>
            </a:r>
            <a:r>
              <a:rPr lang="ru-RU" dirty="0" smtClean="0"/>
              <a:t>ИНЖЕНЕРЫ</a:t>
            </a:r>
          </a:p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endParaRPr lang="ru-RU" dirty="0"/>
          </a:p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dirty="0"/>
              <a:t>Гумилевский </a:t>
            </a:r>
            <a:endParaRPr lang="ru-RU" dirty="0" smtClean="0"/>
          </a:p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dirty="0" smtClean="0"/>
              <a:t>Лев </a:t>
            </a:r>
            <a:r>
              <a:rPr lang="ru-RU" dirty="0"/>
              <a:t>Иванович</a:t>
            </a:r>
            <a:endParaRPr lang="ru-RU" dirty="0" smtClean="0"/>
          </a:p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endParaRPr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ru-RU" smtClean="0"/>
              <a:pPr>
                <a:defRPr>
                  <a:effectLst/>
                </a:defRPr>
              </a:pPr>
              <a:t>21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6765" y="1889448"/>
            <a:ext cx="6056195" cy="99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43533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ФИНАЛ"/>
          <p:cNvSpPr txBox="1"/>
          <p:nvPr/>
        </p:nvSpPr>
        <p:spPr>
          <a:xfrm>
            <a:off x="11965905" y="2323104"/>
            <a:ext cx="10635797" cy="9069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>
                <a:latin typeface="Greta Display Pro"/>
                <a:ea typeface="Greta Display Pro"/>
                <a:cs typeface="Greta Display Pro"/>
                <a:sym typeface="Greta Display Pro"/>
              </a:defRPr>
            </a:lvl1pPr>
          </a:lstStyle>
          <a:p>
            <a:r>
              <a:rPr lang="ru-RU" dirty="0"/>
              <a:t>Сергей Радьков</a:t>
            </a:r>
          </a:p>
          <a:p>
            <a:r>
              <a:rPr lang="ru-RU" dirty="0"/>
              <a:t>Руководитель направления «Цифровое производство»</a:t>
            </a:r>
          </a:p>
          <a:p>
            <a:endParaRPr lang="ru-RU" dirty="0"/>
          </a:p>
          <a:p>
            <a:r>
              <a:rPr lang="ru-RU" dirty="0" err="1" smtClean="0"/>
              <a:t>Норникель</a:t>
            </a:r>
            <a:r>
              <a:rPr lang="ru-RU" dirty="0" smtClean="0"/>
              <a:t>, Цифровая лаборатория</a:t>
            </a:r>
            <a:endParaRPr lang="ru-RU" dirty="0"/>
          </a:p>
          <a:p>
            <a:endParaRPr lang="ru-RU" dirty="0"/>
          </a:p>
          <a:p>
            <a:r>
              <a:rPr lang="ru-RU" dirty="0"/>
              <a:t>RadkovSA@nornik.ru</a:t>
            </a:r>
          </a:p>
          <a:p>
            <a:endParaRPr lang="ru-RU" dirty="0"/>
          </a:p>
          <a:p>
            <a:r>
              <a:rPr lang="ru-RU" dirty="0"/>
              <a:t>+7 916 245-25-10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ru-RU" smtClean="0"/>
              <a:pPr>
                <a:defRPr>
                  <a:effectLst/>
                </a:defRPr>
              </a:pPr>
              <a:t>22</a:t>
            </a:fld>
            <a:endParaRPr lang="ru-RU"/>
          </a:p>
        </p:txBody>
      </p:sp>
      <p:pic>
        <p:nvPicPr>
          <p:cNvPr id="11" name="Picture 2" descr="http://qrcoder.ru/code/?BEGIN%3AVCARD%0AN%3A%D0%E0%E4%FC%EA%EE%E2%3B%D1%E5%F0%E3%E5%E9%0AORG%3A%CD%EE%F0%ED%E8%EA%E5%EB%FC%0ATITLE%3A%D0%F3%EA%EE%E2%EE%E4%E8%F2%E5%EB%FC+%ED%E0%EF%F0%E0%E2%EB%E5%ED%E8%FF+%AB%D6%E8%F4%F0%EE%E2%EE%E5+%EF%F0%EE%E8%E7%E2%EE%E4%F1%F2%E2%EE%BB%0ATEL%3A%2B7+916+245-25-10%0AURL%3Ahttps%3A%2F%2Fwww.nornickel.ru%0AEMAIL%3ARadkovSA%40nornik.ru%0AEND%3AVCARD&amp;4&amp;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79484" y="1897580"/>
            <a:ext cx="9920839" cy="992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Инженерная школа Forbes"/>
          <p:cNvSpPr txBox="1">
            <a:spLocks noGrp="1"/>
          </p:cNvSpPr>
          <p:nvPr>
            <p:ph type="title"/>
          </p:nvPr>
        </p:nvSpPr>
        <p:spPr>
          <a:xfrm>
            <a:off x="8770953" y="403017"/>
            <a:ext cx="6842094" cy="84455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86119">
              <a:defRPr sz="4700">
                <a:solidFill>
                  <a:srgbClr val="F7FFF6"/>
                </a:solidFill>
                <a:effectLst>
                  <a:outerShdw blurRad="23876" dist="17907" dir="5400000" rotWithShape="0">
                    <a:srgbClr val="000000"/>
                  </a:outerShdw>
                </a:effectLst>
                <a:latin typeface="Greta Display Pro"/>
                <a:ea typeface="Greta Display Pro"/>
                <a:cs typeface="Greta Display Pro"/>
                <a:sym typeface="Greta Display Pro"/>
              </a:defRPr>
            </a:lvl1pPr>
          </a:lstStyle>
          <a:p>
            <a:r>
              <a:rPr dirty="0" err="1"/>
              <a:t>Инженерная</a:t>
            </a:r>
            <a:r>
              <a:rPr dirty="0"/>
              <a:t> </a:t>
            </a:r>
            <a:r>
              <a:rPr dirty="0" err="1"/>
              <a:t>школа</a:t>
            </a:r>
            <a:r>
              <a:rPr dirty="0"/>
              <a:t> Forbes</a:t>
            </a:r>
          </a:p>
        </p:txBody>
      </p:sp>
      <p:sp>
        <p:nvSpPr>
          <p:cNvPr id="132" name="Тезис слайда"/>
          <p:cNvSpPr txBox="1">
            <a:spLocks noGrp="1"/>
          </p:cNvSpPr>
          <p:nvPr>
            <p:ph type="body" sz="quarter" idx="1"/>
          </p:nvPr>
        </p:nvSpPr>
        <p:spPr>
          <a:xfrm>
            <a:off x="2110880" y="2969568"/>
            <a:ext cx="7929564" cy="7779492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/>
          <a:p>
            <a:pPr algn="ctr">
              <a:defRPr>
                <a:solidFill>
                  <a:srgbClr val="F8FFF6"/>
                </a:solidFill>
              </a:defRPr>
            </a:pPr>
            <a:endParaRPr dirty="0"/>
          </a:p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dirty="0" smtClean="0"/>
              <a:t>ЦИФРОВАЯ ЛАБОРАТОРИЯ </a:t>
            </a:r>
          </a:p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endParaRPr lang="ru-RU" dirty="0"/>
          </a:p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dirty="0"/>
              <a:t>Мы ищем решения для эффективного производства на базе существующих активов и облегчения труда </a:t>
            </a:r>
            <a:r>
              <a:rPr lang="ru-RU" dirty="0" smtClean="0"/>
              <a:t>горняков и металлургов</a:t>
            </a:r>
          </a:p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endParaRPr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3627" y="2950393"/>
            <a:ext cx="7779493" cy="7779493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ru-RU" smtClean="0"/>
              <a:pPr>
                <a:defRPr>
                  <a:effectLst/>
                </a:defRPr>
              </a:pPr>
              <a:t>3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Инженерная школа Forbes"/>
          <p:cNvSpPr txBox="1">
            <a:spLocks noGrp="1"/>
          </p:cNvSpPr>
          <p:nvPr>
            <p:ph type="title"/>
          </p:nvPr>
        </p:nvSpPr>
        <p:spPr>
          <a:xfrm>
            <a:off x="8761863" y="345672"/>
            <a:ext cx="6874377" cy="897912"/>
          </a:xfrm>
          <a:prstGeom prst="rect">
            <a:avLst/>
          </a:prstGeom>
        </p:spPr>
        <p:txBody>
          <a:bodyPr anchor="ctr">
            <a:normAutofit fontScale="90000"/>
          </a:bodyPr>
          <a:lstStyle>
            <a:lvl1pPr defTabSz="386119">
              <a:defRPr sz="4700">
                <a:solidFill>
                  <a:srgbClr val="F7FFF6"/>
                </a:solidFill>
                <a:effectLst>
                  <a:outerShdw blurRad="23876" dist="17907" dir="5400000" rotWithShape="0">
                    <a:srgbClr val="000000"/>
                  </a:outerShdw>
                </a:effectLst>
                <a:latin typeface="Greta Display Pro"/>
                <a:ea typeface="Greta Display Pro"/>
                <a:cs typeface="Greta Display Pro"/>
                <a:sym typeface="Greta Display Pro"/>
              </a:defRPr>
            </a:lvl1pPr>
          </a:lstStyle>
          <a:p>
            <a:pPr algn="ctr"/>
            <a:r>
              <a:rPr dirty="0" err="1"/>
              <a:t>Инженерная</a:t>
            </a:r>
            <a:r>
              <a:rPr dirty="0"/>
              <a:t> </a:t>
            </a:r>
            <a:r>
              <a:rPr dirty="0" err="1"/>
              <a:t>школа</a:t>
            </a:r>
            <a:r>
              <a:rPr dirty="0"/>
              <a:t> Forbes</a:t>
            </a:r>
          </a:p>
        </p:txBody>
      </p:sp>
      <p:sp>
        <p:nvSpPr>
          <p:cNvPr id="132" name="Тезис слайда"/>
          <p:cNvSpPr txBox="1">
            <a:spLocks noGrp="1"/>
          </p:cNvSpPr>
          <p:nvPr>
            <p:ph type="body" sz="quarter" idx="1"/>
          </p:nvPr>
        </p:nvSpPr>
        <p:spPr>
          <a:xfrm>
            <a:off x="2916252" y="3066686"/>
            <a:ext cx="4512557" cy="303093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>
                <a:solidFill>
                  <a:srgbClr val="F8FFF6"/>
                </a:solidFill>
              </a:defRPr>
            </a:pPr>
            <a:endParaRPr sz="9000" dirty="0" smtClean="0"/>
          </a:p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9000" b="1" dirty="0" smtClean="0"/>
              <a:t>~ </a:t>
            </a:r>
            <a:r>
              <a:rPr lang="ru-RU" sz="9000" b="1" dirty="0"/>
              <a:t>35%</a:t>
            </a:r>
          </a:p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endParaRPr sz="90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ru-RU" smtClean="0"/>
              <a:pPr>
                <a:defRPr>
                  <a:effectLst/>
                </a:defRPr>
              </a:pPr>
              <a:t>4</a:t>
            </a:fld>
            <a:endParaRPr lang="ru-RU"/>
          </a:p>
        </p:txBody>
      </p:sp>
      <p:sp>
        <p:nvSpPr>
          <p:cNvPr id="9" name="Тезис слайда"/>
          <p:cNvSpPr txBox="1">
            <a:spLocks/>
          </p:cNvSpPr>
          <p:nvPr/>
        </p:nvSpPr>
        <p:spPr>
          <a:xfrm>
            <a:off x="8871626" y="3325376"/>
            <a:ext cx="13484521" cy="2275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t">
            <a:normAutofit/>
          </a:bodyPr>
          <a:lstStyle>
            <a:lvl1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b="0" i="0" u="none" strike="noStrike" cap="none" spc="0" baseline="0">
                <a:ln>
                  <a:noFill/>
                </a:ln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1pPr>
            <a:lvl2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b="0" i="0" u="none" strike="noStrike" cap="none" spc="0" baseline="0">
                <a:ln>
                  <a:noFill/>
                </a:ln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2pPr>
            <a:lvl3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b="0" i="0" u="none" strike="noStrike" cap="none" spc="0" baseline="0">
                <a:ln>
                  <a:noFill/>
                </a:ln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3pPr>
            <a:lvl4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b="0" i="0" u="none" strike="noStrike" cap="none" spc="0" baseline="0">
                <a:ln>
                  <a:noFill/>
                </a:ln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4pPr>
            <a:lvl5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b="0" i="0" u="none" strike="noStrike" cap="none" spc="0" baseline="0">
                <a:ln>
                  <a:noFill/>
                </a:ln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5pPr>
            <a:lvl6pPr marL="2839861" marR="0" indent="-617361" algn="l" defTabSz="821531" rtl="0" latinLnBrk="0">
              <a:lnSpc>
                <a:spcPct val="100000"/>
              </a:lnSpc>
              <a:spcBef>
                <a:spcPts val="5000"/>
              </a:spcBef>
              <a:spcAft>
                <a:spcPts val="0"/>
              </a:spcAft>
              <a:buClrTx/>
              <a:buSzPct val="30000"/>
              <a:buFontTx/>
              <a:buBlip>
                <a:blip r:embed="rId2"/>
              </a:buBlip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6pPr>
            <a:lvl7pPr marL="3284361" marR="0" indent="-617361" algn="l" defTabSz="821531" rtl="0" latinLnBrk="0">
              <a:lnSpc>
                <a:spcPct val="100000"/>
              </a:lnSpc>
              <a:spcBef>
                <a:spcPts val="5000"/>
              </a:spcBef>
              <a:spcAft>
                <a:spcPts val="0"/>
              </a:spcAft>
              <a:buClrTx/>
              <a:buSzPct val="30000"/>
              <a:buFontTx/>
              <a:buBlip>
                <a:blip r:embed="rId2"/>
              </a:buBlip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7pPr>
            <a:lvl8pPr marL="3728861" marR="0" indent="-617361" algn="l" defTabSz="821531" rtl="0" latinLnBrk="0">
              <a:lnSpc>
                <a:spcPct val="100000"/>
              </a:lnSpc>
              <a:spcBef>
                <a:spcPts val="5000"/>
              </a:spcBef>
              <a:spcAft>
                <a:spcPts val="0"/>
              </a:spcAft>
              <a:buClrTx/>
              <a:buSzPct val="30000"/>
              <a:buFontTx/>
              <a:buBlip>
                <a:blip r:embed="rId2"/>
              </a:buBlip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8pPr>
            <a:lvl9pPr marL="4173361" marR="0" indent="-617361" algn="l" defTabSz="821531" rtl="0" latinLnBrk="0">
              <a:lnSpc>
                <a:spcPct val="100000"/>
              </a:lnSpc>
              <a:spcBef>
                <a:spcPts val="5000"/>
              </a:spcBef>
              <a:spcAft>
                <a:spcPts val="0"/>
              </a:spcAft>
              <a:buClrTx/>
              <a:buSzPct val="30000"/>
              <a:buFontTx/>
              <a:buBlip>
                <a:blip r:embed="rId2"/>
              </a:buBlip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9pPr>
          </a:lstStyle>
          <a:p>
            <a:pPr hangingPunct="1">
              <a:defRPr>
                <a:solidFill>
                  <a:srgbClr val="F8FFF6"/>
                </a:solidFill>
              </a:defRPr>
            </a:pPr>
            <a:r>
              <a:rPr lang="ru-RU" sz="4400" dirty="0">
                <a:solidFill>
                  <a:srgbClr val="F8FFF6"/>
                </a:solidFill>
              </a:rPr>
              <a:t>удельный вес работников в горнодобывающей </a:t>
            </a:r>
            <a:endParaRPr lang="en-US" sz="4400" dirty="0" smtClean="0">
              <a:solidFill>
                <a:srgbClr val="F8FFF6"/>
              </a:solidFill>
            </a:endParaRPr>
          </a:p>
          <a:p>
            <a:pPr hangingPunct="1">
              <a:defRPr>
                <a:solidFill>
                  <a:srgbClr val="F8FFF6"/>
                </a:solidFill>
              </a:defRPr>
            </a:pPr>
            <a:r>
              <a:rPr lang="ru-RU" sz="4400" dirty="0" smtClean="0">
                <a:solidFill>
                  <a:srgbClr val="F8FFF6"/>
                </a:solidFill>
              </a:rPr>
              <a:t>и </a:t>
            </a:r>
            <a:r>
              <a:rPr lang="ru-RU" sz="4400" dirty="0">
                <a:solidFill>
                  <a:srgbClr val="F8FFF6"/>
                </a:solidFill>
              </a:rPr>
              <a:t>металлургической промышленности, занятых </a:t>
            </a:r>
            <a:endParaRPr lang="en-US" sz="4400" dirty="0" smtClean="0">
              <a:solidFill>
                <a:srgbClr val="F8FFF6"/>
              </a:solidFill>
            </a:endParaRPr>
          </a:p>
          <a:p>
            <a:pPr hangingPunct="1">
              <a:defRPr>
                <a:solidFill>
                  <a:srgbClr val="F8FFF6"/>
                </a:solidFill>
              </a:defRPr>
            </a:pPr>
            <a:r>
              <a:rPr lang="ru-RU" sz="4400" dirty="0" smtClean="0">
                <a:solidFill>
                  <a:srgbClr val="F8FFF6"/>
                </a:solidFill>
              </a:rPr>
              <a:t>на </a:t>
            </a:r>
            <a:r>
              <a:rPr lang="ru-RU" sz="4400" dirty="0">
                <a:solidFill>
                  <a:srgbClr val="F8FFF6"/>
                </a:solidFill>
              </a:rPr>
              <a:t>работах под воздействием </a:t>
            </a:r>
            <a:r>
              <a:rPr lang="ru-RU" sz="4400" dirty="0" smtClean="0">
                <a:solidFill>
                  <a:srgbClr val="F8FFF6"/>
                </a:solidFill>
              </a:rPr>
              <a:t>тяжести</a:t>
            </a:r>
            <a:endParaRPr lang="ru-RU" sz="4400" dirty="0">
              <a:solidFill>
                <a:srgbClr val="F8FFF6"/>
              </a:solidFill>
            </a:endParaRPr>
          </a:p>
        </p:txBody>
      </p:sp>
      <p:sp>
        <p:nvSpPr>
          <p:cNvPr id="11" name="Тезис слайда"/>
          <p:cNvSpPr txBox="1">
            <a:spLocks/>
          </p:cNvSpPr>
          <p:nvPr/>
        </p:nvSpPr>
        <p:spPr>
          <a:xfrm>
            <a:off x="2826941" y="7602973"/>
            <a:ext cx="3930771" cy="3615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 fontScale="92500" lnSpcReduction="10000"/>
          </a:bodyPr>
          <a:lstStyle>
            <a:lvl1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b="0" i="0" u="none" strike="noStrike" cap="none" spc="0" baseline="0">
                <a:ln>
                  <a:noFill/>
                </a:ln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1pPr>
            <a:lvl2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b="0" i="0" u="none" strike="noStrike" cap="none" spc="0" baseline="0">
                <a:ln>
                  <a:noFill/>
                </a:ln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2pPr>
            <a:lvl3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b="0" i="0" u="none" strike="noStrike" cap="none" spc="0" baseline="0">
                <a:ln>
                  <a:noFill/>
                </a:ln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3pPr>
            <a:lvl4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b="0" i="0" u="none" strike="noStrike" cap="none" spc="0" baseline="0">
                <a:ln>
                  <a:noFill/>
                </a:ln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4pPr>
            <a:lvl5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b="0" i="0" u="none" strike="noStrike" cap="none" spc="0" baseline="0">
                <a:ln>
                  <a:noFill/>
                </a:ln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5pPr>
            <a:lvl6pPr marL="2839861" marR="0" indent="-617361" algn="l" defTabSz="821531" rtl="0" latinLnBrk="0">
              <a:lnSpc>
                <a:spcPct val="100000"/>
              </a:lnSpc>
              <a:spcBef>
                <a:spcPts val="5000"/>
              </a:spcBef>
              <a:spcAft>
                <a:spcPts val="0"/>
              </a:spcAft>
              <a:buClrTx/>
              <a:buSzPct val="30000"/>
              <a:buFontTx/>
              <a:buBlip>
                <a:blip r:embed="rId2"/>
              </a:buBlip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6pPr>
            <a:lvl7pPr marL="3284361" marR="0" indent="-617361" algn="l" defTabSz="821531" rtl="0" latinLnBrk="0">
              <a:lnSpc>
                <a:spcPct val="100000"/>
              </a:lnSpc>
              <a:spcBef>
                <a:spcPts val="5000"/>
              </a:spcBef>
              <a:spcAft>
                <a:spcPts val="0"/>
              </a:spcAft>
              <a:buClrTx/>
              <a:buSzPct val="30000"/>
              <a:buFontTx/>
              <a:buBlip>
                <a:blip r:embed="rId2"/>
              </a:buBlip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7pPr>
            <a:lvl8pPr marL="3728861" marR="0" indent="-617361" algn="l" defTabSz="821531" rtl="0" latinLnBrk="0">
              <a:lnSpc>
                <a:spcPct val="100000"/>
              </a:lnSpc>
              <a:spcBef>
                <a:spcPts val="5000"/>
              </a:spcBef>
              <a:spcAft>
                <a:spcPts val="0"/>
              </a:spcAft>
              <a:buClrTx/>
              <a:buSzPct val="30000"/>
              <a:buFontTx/>
              <a:buBlip>
                <a:blip r:embed="rId2"/>
              </a:buBlip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8pPr>
            <a:lvl9pPr marL="4173361" marR="0" indent="-617361" algn="l" defTabSz="821531" rtl="0" latinLnBrk="0">
              <a:lnSpc>
                <a:spcPct val="100000"/>
              </a:lnSpc>
              <a:spcBef>
                <a:spcPts val="5000"/>
              </a:spcBef>
              <a:spcAft>
                <a:spcPts val="0"/>
              </a:spcAft>
              <a:buClrTx/>
              <a:buSzPct val="30000"/>
              <a:buFontTx/>
              <a:buBlip>
                <a:blip r:embed="rId2"/>
              </a:buBlip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9pPr>
          </a:lstStyle>
          <a:p>
            <a:pPr algn="ctr" hangingPunct="1">
              <a:defRPr>
                <a:solidFill>
                  <a:srgbClr val="F8FFF6"/>
                </a:solidFill>
              </a:defRPr>
            </a:pPr>
            <a:endParaRPr lang="ru-RU" sz="9000" dirty="0" smtClean="0">
              <a:solidFill>
                <a:srgbClr val="F8FFF6"/>
              </a:solidFill>
            </a:endParaRPr>
          </a:p>
          <a:p>
            <a:pPr algn="ctr" hangingPunct="1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9000" b="1" dirty="0" smtClean="0"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rPr>
              <a:t>405</a:t>
            </a:r>
          </a:p>
          <a:p>
            <a:pPr algn="ctr" hangingPunct="1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4700" b="1" dirty="0" err="1"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rPr>
              <a:t>м</a:t>
            </a:r>
            <a:r>
              <a:rPr lang="ru-RU" sz="4700" b="1" dirty="0" err="1" smtClean="0"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rPr>
              <a:t>лн.чел</a:t>
            </a:r>
            <a:r>
              <a:rPr lang="ru-RU" sz="4700" b="1" dirty="0" smtClean="0"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rPr>
              <a:t>.</a:t>
            </a:r>
          </a:p>
          <a:p>
            <a:pPr algn="ctr" hangingPunct="1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4700" b="1" dirty="0" smtClean="0"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rPr>
              <a:t>2019 г.</a:t>
            </a:r>
          </a:p>
          <a:p>
            <a:pPr algn="ctr" hangingPunct="1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endParaRPr lang="ru-RU" sz="9000" dirty="0">
              <a:solidFill>
                <a:srgbClr val="F8FFF6"/>
              </a:solidFill>
              <a:latin typeface="Greta Display Pro"/>
              <a:ea typeface="Greta Display Pro"/>
              <a:cs typeface="Greta Display Pro"/>
              <a:sym typeface="Greta Display Pro"/>
            </a:endParaRPr>
          </a:p>
        </p:txBody>
      </p:sp>
      <p:sp>
        <p:nvSpPr>
          <p:cNvPr id="12" name="Тезис слайда"/>
          <p:cNvSpPr txBox="1">
            <a:spLocks/>
          </p:cNvSpPr>
          <p:nvPr/>
        </p:nvSpPr>
        <p:spPr>
          <a:xfrm>
            <a:off x="18716767" y="7602972"/>
            <a:ext cx="2989525" cy="3615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 fontScale="92500" lnSpcReduction="10000"/>
          </a:bodyPr>
          <a:lstStyle>
            <a:lvl1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b="0" i="0" u="none" strike="noStrike" cap="none" spc="0" baseline="0">
                <a:ln>
                  <a:noFill/>
                </a:ln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1pPr>
            <a:lvl2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b="0" i="0" u="none" strike="noStrike" cap="none" spc="0" baseline="0">
                <a:ln>
                  <a:noFill/>
                </a:ln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2pPr>
            <a:lvl3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b="0" i="0" u="none" strike="noStrike" cap="none" spc="0" baseline="0">
                <a:ln>
                  <a:noFill/>
                </a:ln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3pPr>
            <a:lvl4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b="0" i="0" u="none" strike="noStrike" cap="none" spc="0" baseline="0">
                <a:ln>
                  <a:noFill/>
                </a:ln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4pPr>
            <a:lvl5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b="0" i="0" u="none" strike="noStrike" cap="none" spc="0" baseline="0">
                <a:ln>
                  <a:noFill/>
                </a:ln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5pPr>
            <a:lvl6pPr marL="2839861" marR="0" indent="-617361" algn="l" defTabSz="821531" rtl="0" latinLnBrk="0">
              <a:lnSpc>
                <a:spcPct val="100000"/>
              </a:lnSpc>
              <a:spcBef>
                <a:spcPts val="5000"/>
              </a:spcBef>
              <a:spcAft>
                <a:spcPts val="0"/>
              </a:spcAft>
              <a:buClrTx/>
              <a:buSzPct val="30000"/>
              <a:buFontTx/>
              <a:buBlip>
                <a:blip r:embed="rId2"/>
              </a:buBlip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6pPr>
            <a:lvl7pPr marL="3284361" marR="0" indent="-617361" algn="l" defTabSz="821531" rtl="0" latinLnBrk="0">
              <a:lnSpc>
                <a:spcPct val="100000"/>
              </a:lnSpc>
              <a:spcBef>
                <a:spcPts val="5000"/>
              </a:spcBef>
              <a:spcAft>
                <a:spcPts val="0"/>
              </a:spcAft>
              <a:buClrTx/>
              <a:buSzPct val="30000"/>
              <a:buFontTx/>
              <a:buBlip>
                <a:blip r:embed="rId2"/>
              </a:buBlip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7pPr>
            <a:lvl8pPr marL="3728861" marR="0" indent="-617361" algn="l" defTabSz="821531" rtl="0" latinLnBrk="0">
              <a:lnSpc>
                <a:spcPct val="100000"/>
              </a:lnSpc>
              <a:spcBef>
                <a:spcPts val="5000"/>
              </a:spcBef>
              <a:spcAft>
                <a:spcPts val="0"/>
              </a:spcAft>
              <a:buClrTx/>
              <a:buSzPct val="30000"/>
              <a:buFontTx/>
              <a:buBlip>
                <a:blip r:embed="rId2"/>
              </a:buBlip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8pPr>
            <a:lvl9pPr marL="4173361" marR="0" indent="-617361" algn="l" defTabSz="821531" rtl="0" latinLnBrk="0">
              <a:lnSpc>
                <a:spcPct val="100000"/>
              </a:lnSpc>
              <a:spcBef>
                <a:spcPts val="5000"/>
              </a:spcBef>
              <a:spcAft>
                <a:spcPts val="0"/>
              </a:spcAft>
              <a:buClrTx/>
              <a:buSzPct val="30000"/>
              <a:buFontTx/>
              <a:buBlip>
                <a:blip r:embed="rId2"/>
              </a:buBlip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9pPr>
          </a:lstStyle>
          <a:p>
            <a:pPr algn="ctr" hangingPunct="1">
              <a:defRPr>
                <a:solidFill>
                  <a:srgbClr val="F8FFF6"/>
                </a:solidFill>
              </a:defRPr>
            </a:pPr>
            <a:endParaRPr lang="ru-RU" sz="9000" dirty="0" smtClean="0">
              <a:solidFill>
                <a:srgbClr val="F8FFF6"/>
              </a:solidFill>
            </a:endParaRPr>
          </a:p>
          <a:p>
            <a:pPr algn="ctr" hangingPunct="1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9000" b="1" dirty="0" smtClean="0"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rPr>
              <a:t>227</a:t>
            </a:r>
          </a:p>
          <a:p>
            <a:pPr algn="ctr" hangingPunct="1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4700" b="1" dirty="0" err="1"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rPr>
              <a:t>м</a:t>
            </a:r>
            <a:r>
              <a:rPr lang="ru-RU" sz="4700" b="1" dirty="0" err="1" smtClean="0"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rPr>
              <a:t>лн.чел</a:t>
            </a:r>
            <a:r>
              <a:rPr lang="ru-RU" sz="4700" b="1" dirty="0" smtClean="0"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rPr>
              <a:t>.</a:t>
            </a:r>
          </a:p>
          <a:p>
            <a:pPr algn="ctr" hangingPunct="1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4700" b="1" dirty="0" smtClean="0"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rPr>
              <a:t>2030 г.</a:t>
            </a:r>
          </a:p>
          <a:p>
            <a:pPr algn="ctr" hangingPunct="1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endParaRPr lang="ru-RU" sz="9000" dirty="0">
              <a:solidFill>
                <a:srgbClr val="F8FFF6"/>
              </a:solidFill>
              <a:latin typeface="Greta Display Pro"/>
              <a:ea typeface="Greta Display Pro"/>
              <a:cs typeface="Greta Display Pro"/>
              <a:sym typeface="Greta Display Pro"/>
            </a:endParaRPr>
          </a:p>
        </p:txBody>
      </p:sp>
      <p:sp>
        <p:nvSpPr>
          <p:cNvPr id="13" name="Тезис слайда"/>
          <p:cNvSpPr txBox="1">
            <a:spLocks/>
          </p:cNvSpPr>
          <p:nvPr/>
        </p:nvSpPr>
        <p:spPr>
          <a:xfrm>
            <a:off x="8768730" y="7602922"/>
            <a:ext cx="6883311" cy="395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t">
            <a:normAutofit lnSpcReduction="10000"/>
          </a:bodyPr>
          <a:lstStyle>
            <a:lvl1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b="0" i="0" u="none" strike="noStrike" cap="none" spc="0" baseline="0">
                <a:ln>
                  <a:noFill/>
                </a:ln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1pPr>
            <a:lvl2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b="0" i="0" u="none" strike="noStrike" cap="none" spc="0" baseline="0">
                <a:ln>
                  <a:noFill/>
                </a:ln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2pPr>
            <a:lvl3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b="0" i="0" u="none" strike="noStrike" cap="none" spc="0" baseline="0">
                <a:ln>
                  <a:noFill/>
                </a:ln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3pPr>
            <a:lvl4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b="0" i="0" u="none" strike="noStrike" cap="none" spc="0" baseline="0">
                <a:ln>
                  <a:noFill/>
                </a:ln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4pPr>
            <a:lvl5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b="0" i="0" u="none" strike="noStrike" cap="none" spc="0" baseline="0">
                <a:ln>
                  <a:noFill/>
                </a:ln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5pPr>
            <a:lvl6pPr marL="2839861" marR="0" indent="-617361" algn="l" defTabSz="821531" rtl="0" latinLnBrk="0">
              <a:lnSpc>
                <a:spcPct val="100000"/>
              </a:lnSpc>
              <a:spcBef>
                <a:spcPts val="5000"/>
              </a:spcBef>
              <a:spcAft>
                <a:spcPts val="0"/>
              </a:spcAft>
              <a:buClrTx/>
              <a:buSzPct val="30000"/>
              <a:buFontTx/>
              <a:buBlip>
                <a:blip r:embed="rId2"/>
              </a:buBlip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6pPr>
            <a:lvl7pPr marL="3284361" marR="0" indent="-617361" algn="l" defTabSz="821531" rtl="0" latinLnBrk="0">
              <a:lnSpc>
                <a:spcPct val="100000"/>
              </a:lnSpc>
              <a:spcBef>
                <a:spcPts val="5000"/>
              </a:spcBef>
              <a:spcAft>
                <a:spcPts val="0"/>
              </a:spcAft>
              <a:buClrTx/>
              <a:buSzPct val="30000"/>
              <a:buFontTx/>
              <a:buBlip>
                <a:blip r:embed="rId2"/>
              </a:buBlip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7pPr>
            <a:lvl8pPr marL="3728861" marR="0" indent="-617361" algn="l" defTabSz="821531" rtl="0" latinLnBrk="0">
              <a:lnSpc>
                <a:spcPct val="100000"/>
              </a:lnSpc>
              <a:spcBef>
                <a:spcPts val="5000"/>
              </a:spcBef>
              <a:spcAft>
                <a:spcPts val="0"/>
              </a:spcAft>
              <a:buClrTx/>
              <a:buSzPct val="30000"/>
              <a:buFontTx/>
              <a:buBlip>
                <a:blip r:embed="rId2"/>
              </a:buBlip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8pPr>
            <a:lvl9pPr marL="4173361" marR="0" indent="-617361" algn="l" defTabSz="821531" rtl="0" latinLnBrk="0">
              <a:lnSpc>
                <a:spcPct val="100000"/>
              </a:lnSpc>
              <a:spcBef>
                <a:spcPts val="5000"/>
              </a:spcBef>
              <a:spcAft>
                <a:spcPts val="0"/>
              </a:spcAft>
              <a:buClrTx/>
              <a:buSzPct val="30000"/>
              <a:buFontTx/>
              <a:buBlip>
                <a:blip r:embed="rId2"/>
              </a:buBlip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9pPr>
          </a:lstStyle>
          <a:p>
            <a:pPr algn="ctr" hangingPunct="1">
              <a:defRPr>
                <a:solidFill>
                  <a:srgbClr val="F8FFF6"/>
                </a:solidFill>
              </a:defRPr>
            </a:pPr>
            <a:r>
              <a:rPr lang="ru-RU" sz="4400" b="1" dirty="0" smtClean="0">
                <a:solidFill>
                  <a:srgbClr val="F8FFF6"/>
                </a:solidFill>
              </a:rPr>
              <a:t>Индустрии </a:t>
            </a:r>
            <a:r>
              <a:rPr lang="en-US" sz="4400" b="1" dirty="0" smtClean="0">
                <a:solidFill>
                  <a:srgbClr val="F8FFF6"/>
                </a:solidFill>
              </a:rPr>
              <a:t>G-20 </a:t>
            </a:r>
            <a:r>
              <a:rPr lang="ru-RU" sz="4400" b="1" dirty="0" smtClean="0">
                <a:solidFill>
                  <a:srgbClr val="F8FFF6"/>
                </a:solidFill>
              </a:rPr>
              <a:t>стран:</a:t>
            </a:r>
          </a:p>
          <a:p>
            <a:pPr algn="ctr" hangingPunct="1">
              <a:defRPr>
                <a:solidFill>
                  <a:srgbClr val="F8FFF6"/>
                </a:solidFill>
              </a:defRPr>
            </a:pPr>
            <a:r>
              <a:rPr lang="ru-RU" sz="4400" dirty="0" smtClean="0">
                <a:solidFill>
                  <a:srgbClr val="F8FFF6"/>
                </a:solidFill>
              </a:rPr>
              <a:t>Добыча </a:t>
            </a:r>
          </a:p>
          <a:p>
            <a:pPr algn="ctr" hangingPunct="1">
              <a:defRPr>
                <a:solidFill>
                  <a:srgbClr val="F8FFF6"/>
                </a:solidFill>
              </a:defRPr>
            </a:pPr>
            <a:r>
              <a:rPr lang="ru-RU" sz="4400" dirty="0" smtClean="0">
                <a:solidFill>
                  <a:srgbClr val="F8FFF6"/>
                </a:solidFill>
              </a:rPr>
              <a:t>Логистика</a:t>
            </a:r>
          </a:p>
          <a:p>
            <a:pPr algn="ctr" hangingPunct="1">
              <a:defRPr>
                <a:solidFill>
                  <a:srgbClr val="F8FFF6"/>
                </a:solidFill>
              </a:defRPr>
            </a:pPr>
            <a:r>
              <a:rPr lang="ru-RU" sz="4400" dirty="0" err="1" smtClean="0">
                <a:solidFill>
                  <a:srgbClr val="F8FFF6"/>
                </a:solidFill>
              </a:rPr>
              <a:t>роизводство</a:t>
            </a:r>
            <a:endParaRPr lang="ru-RU" sz="4400" dirty="0" smtClean="0">
              <a:solidFill>
                <a:srgbClr val="F8FFF6"/>
              </a:solidFill>
            </a:endParaRPr>
          </a:p>
          <a:p>
            <a:pPr algn="ctr" hangingPunct="1">
              <a:defRPr>
                <a:solidFill>
                  <a:srgbClr val="F8FFF6"/>
                </a:solidFill>
              </a:defRPr>
            </a:pPr>
            <a:r>
              <a:rPr lang="ru-RU" sz="4400" dirty="0" smtClean="0">
                <a:solidFill>
                  <a:srgbClr val="F8FFF6"/>
                </a:solidFill>
              </a:rPr>
              <a:t>Строительство</a:t>
            </a:r>
          </a:p>
          <a:p>
            <a:pPr algn="ctr" hangingPunct="1">
              <a:defRPr>
                <a:solidFill>
                  <a:srgbClr val="F8FFF6"/>
                </a:solidFill>
              </a:defRPr>
            </a:pPr>
            <a:r>
              <a:rPr lang="ru-RU" sz="4400" dirty="0" smtClean="0">
                <a:solidFill>
                  <a:srgbClr val="F8FFF6"/>
                </a:solidFill>
              </a:rPr>
              <a:t>ЖКХ и Энергетика</a:t>
            </a:r>
            <a:endParaRPr lang="ru-RU" sz="4400" dirty="0">
              <a:solidFill>
                <a:srgbClr val="F8FFF6"/>
              </a:solidFill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16542196" y="8319320"/>
            <a:ext cx="736979" cy="2361062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50800" dist="38100" dir="5400000" rotWithShape="0">
                  <a:srgbClr val="000000"/>
                </a:outerShdw>
              </a:effectLst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317987" y="8863048"/>
            <a:ext cx="558687" cy="1281853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50800" dist="38100" dir="5400000" rotWithShape="0">
                  <a:srgbClr val="000000"/>
                </a:outerShdw>
              </a:effectLst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88557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Инженерная школа Forbes"/>
          <p:cNvSpPr txBox="1">
            <a:spLocks noGrp="1"/>
          </p:cNvSpPr>
          <p:nvPr>
            <p:ph type="title"/>
          </p:nvPr>
        </p:nvSpPr>
        <p:spPr>
          <a:xfrm>
            <a:off x="8709681" y="403017"/>
            <a:ext cx="7000341" cy="84455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86119">
              <a:defRPr sz="4700">
                <a:solidFill>
                  <a:srgbClr val="F7FFF6"/>
                </a:solidFill>
                <a:effectLst>
                  <a:outerShdw blurRad="23876" dist="17907" dir="5400000" rotWithShape="0">
                    <a:srgbClr val="000000"/>
                  </a:outerShdw>
                </a:effectLst>
                <a:latin typeface="Greta Display Pro"/>
                <a:ea typeface="Greta Display Pro"/>
                <a:cs typeface="Greta Display Pro"/>
                <a:sym typeface="Greta Display Pro"/>
              </a:defRPr>
            </a:lvl1pPr>
          </a:lstStyle>
          <a:p>
            <a:pPr algn="ctr"/>
            <a:r>
              <a:rPr dirty="0" err="1"/>
              <a:t>Инженерная</a:t>
            </a:r>
            <a:r>
              <a:rPr dirty="0"/>
              <a:t> </a:t>
            </a:r>
            <a:r>
              <a:rPr dirty="0" err="1"/>
              <a:t>школа</a:t>
            </a:r>
            <a:r>
              <a:rPr dirty="0"/>
              <a:t> Forbes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ru-RU" smtClean="0"/>
              <a:pPr>
                <a:defRPr>
                  <a:effectLst/>
                </a:defRPr>
              </a:pPr>
              <a:t>5</a:t>
            </a:fld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13828" y="1937091"/>
            <a:ext cx="7633252" cy="1082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34956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Инженерная школа Forbes"/>
          <p:cNvSpPr txBox="1">
            <a:spLocks noGrp="1"/>
          </p:cNvSpPr>
          <p:nvPr>
            <p:ph type="title"/>
          </p:nvPr>
        </p:nvSpPr>
        <p:spPr>
          <a:xfrm>
            <a:off x="8821649" y="403017"/>
            <a:ext cx="6776406" cy="84455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86119">
              <a:defRPr sz="4700">
                <a:solidFill>
                  <a:srgbClr val="F7FFF6"/>
                </a:solidFill>
                <a:effectLst>
                  <a:outerShdw blurRad="23876" dist="17907" dir="5400000" rotWithShape="0">
                    <a:srgbClr val="000000"/>
                  </a:outerShdw>
                </a:effectLst>
                <a:latin typeface="Greta Display Pro"/>
                <a:ea typeface="Greta Display Pro"/>
                <a:cs typeface="Greta Display Pro"/>
                <a:sym typeface="Greta Display Pro"/>
              </a:defRPr>
            </a:lvl1pPr>
          </a:lstStyle>
          <a:p>
            <a:pPr algn="ctr"/>
            <a:r>
              <a:rPr dirty="0" err="1"/>
              <a:t>Инженерная</a:t>
            </a:r>
            <a:r>
              <a:rPr dirty="0"/>
              <a:t> </a:t>
            </a:r>
            <a:r>
              <a:rPr dirty="0" err="1"/>
              <a:t>школа</a:t>
            </a:r>
            <a:r>
              <a:rPr dirty="0"/>
              <a:t> Forbes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ru-RU" smtClean="0"/>
              <a:pPr>
                <a:defRPr>
                  <a:effectLst/>
                </a:defRPr>
              </a:pPr>
              <a:t>6</a:t>
            </a:fld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814" y="7771026"/>
            <a:ext cx="9029595" cy="480474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4378" y="1823511"/>
            <a:ext cx="9215972" cy="4680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791475" y="2740660"/>
            <a:ext cx="901093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500" dirty="0" smtClean="0">
                <a:solidFill>
                  <a:schemeClr val="tx2"/>
                </a:solidFill>
              </a:rPr>
              <a:t>Искусство </a:t>
            </a:r>
            <a:r>
              <a:rPr lang="ru-RU" sz="4500" dirty="0">
                <a:solidFill>
                  <a:schemeClr val="tx2"/>
                </a:solidFill>
              </a:rPr>
              <a:t>с его фантазией </a:t>
            </a:r>
            <a:r>
              <a:rPr lang="ru-RU" sz="4500" dirty="0" smtClean="0">
                <a:solidFill>
                  <a:schemeClr val="tx2"/>
                </a:solidFill>
              </a:rPr>
              <a:t>во </a:t>
            </a:r>
            <a:r>
              <a:rPr lang="ru-RU" sz="4500" dirty="0">
                <a:solidFill>
                  <a:schemeClr val="tx2"/>
                </a:solidFill>
              </a:rPr>
              <a:t>многом подстегивает технологии и заставляет </a:t>
            </a:r>
            <a:r>
              <a:rPr lang="ru-RU" sz="4500" dirty="0" smtClean="0">
                <a:solidFill>
                  <a:schemeClr val="tx2"/>
                </a:solidFill>
              </a:rPr>
              <a:t>их </a:t>
            </a:r>
            <a:r>
              <a:rPr lang="ru-RU" sz="4500" dirty="0">
                <a:solidFill>
                  <a:schemeClr val="tx2"/>
                </a:solidFill>
              </a:rPr>
              <a:t>двигаться </a:t>
            </a:r>
            <a:endParaRPr lang="en-US" sz="4500" dirty="0" smtClean="0">
              <a:solidFill>
                <a:schemeClr val="tx2"/>
              </a:solidFill>
            </a:endParaRPr>
          </a:p>
          <a:p>
            <a:pPr algn="ctr"/>
            <a:r>
              <a:rPr lang="ru-RU" sz="4500" dirty="0" smtClean="0">
                <a:solidFill>
                  <a:schemeClr val="tx2"/>
                </a:solidFill>
              </a:rPr>
              <a:t>в </a:t>
            </a:r>
            <a:r>
              <a:rPr lang="ru-RU" sz="4500" dirty="0">
                <a:solidFill>
                  <a:schemeClr val="tx2"/>
                </a:solidFill>
              </a:rPr>
              <a:t>определенном направлении.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4362" y="7741971"/>
            <a:ext cx="9215972" cy="4872445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7007234" y="11974185"/>
            <a:ext cx="22381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МАТРИЦА</a:t>
            </a:r>
            <a:endParaRPr lang="ru-RU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96269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Инженерная школа Forbes"/>
          <p:cNvSpPr txBox="1">
            <a:spLocks noGrp="1"/>
          </p:cNvSpPr>
          <p:nvPr>
            <p:ph type="title"/>
          </p:nvPr>
        </p:nvSpPr>
        <p:spPr>
          <a:xfrm>
            <a:off x="8606314" y="403017"/>
            <a:ext cx="7208695" cy="84455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86119">
              <a:defRPr sz="4700">
                <a:solidFill>
                  <a:srgbClr val="F7FFF6"/>
                </a:solidFill>
                <a:effectLst>
                  <a:outerShdw blurRad="23876" dist="17907" dir="5400000" rotWithShape="0">
                    <a:srgbClr val="000000"/>
                  </a:outerShdw>
                </a:effectLst>
                <a:latin typeface="Greta Display Pro"/>
                <a:ea typeface="Greta Display Pro"/>
                <a:cs typeface="Greta Display Pro"/>
                <a:sym typeface="Greta Display Pro"/>
              </a:defRPr>
            </a:lvl1pPr>
          </a:lstStyle>
          <a:p>
            <a:pPr algn="ctr"/>
            <a:r>
              <a:rPr dirty="0" err="1"/>
              <a:t>Инженерная</a:t>
            </a:r>
            <a:r>
              <a:rPr dirty="0"/>
              <a:t> </a:t>
            </a:r>
            <a:r>
              <a:rPr dirty="0" err="1"/>
              <a:t>школа</a:t>
            </a:r>
            <a:r>
              <a:rPr dirty="0"/>
              <a:t> Forbes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ru-RU" smtClean="0"/>
              <a:pPr>
                <a:defRPr>
                  <a:effectLst/>
                </a:defRPr>
              </a:pPr>
              <a:t>7</a:t>
            </a:fld>
            <a:endParaRPr lang="ru-RU"/>
          </a:p>
        </p:txBody>
      </p:sp>
      <p:pic>
        <p:nvPicPr>
          <p:cNvPr id="7" name="Picture 4" descr="Первый Российский экзоскелет уже протестировали в Сирии. Чем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07230" y="2347066"/>
            <a:ext cx="5980821" cy="856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521" y="2362936"/>
            <a:ext cx="6873917" cy="858384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207230" y="11303951"/>
            <a:ext cx="59808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ВОЕННОЕ  </a:t>
            </a:r>
            <a:endParaRPr lang="ru-RU" sz="40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ru-RU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НАЗНАЧЕНИ</a:t>
            </a:r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6315521" y="11338985"/>
            <a:ext cx="68739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ПРОМЫШЛЕННОЕ  </a:t>
            </a:r>
          </a:p>
          <a:p>
            <a:pPr algn="ctr"/>
            <a:r>
              <a:rPr lang="ru-RU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НАЗНАЧЕНИ</a:t>
            </a:r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11811" y="11338987"/>
            <a:ext cx="6857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МЕДИЦИНСКОЕ  </a:t>
            </a:r>
          </a:p>
          <a:p>
            <a:r>
              <a:rPr lang="ru-RU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НАЗНАЧЕНИ</a:t>
            </a:r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</a:t>
            </a: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6315521" y="11303951"/>
            <a:ext cx="6873917" cy="1358473"/>
          </a:xfrm>
          <a:prstGeom prst="rect">
            <a:avLst/>
          </a:prstGeom>
          <a:noFill/>
          <a:ln w="15875">
            <a:solidFill>
              <a:schemeClr val="tx2"/>
            </a:solidFill>
            <a:round/>
            <a:headEnd/>
            <a:tailEnd/>
          </a:ln>
        </p:spPr>
        <p:txBody>
          <a:bodyPr wrap="none"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1811" y="2373184"/>
            <a:ext cx="6857352" cy="854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95837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Инженерная школа Forbes"/>
          <p:cNvSpPr txBox="1">
            <a:spLocks noGrp="1"/>
          </p:cNvSpPr>
          <p:nvPr>
            <p:ph type="title"/>
          </p:nvPr>
        </p:nvSpPr>
        <p:spPr>
          <a:xfrm>
            <a:off x="8294884" y="403017"/>
            <a:ext cx="7929564" cy="84455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86119">
              <a:defRPr sz="4700">
                <a:solidFill>
                  <a:srgbClr val="F7FFF6"/>
                </a:solidFill>
                <a:effectLst>
                  <a:outerShdw blurRad="23876" dist="17907" dir="5400000" rotWithShape="0">
                    <a:srgbClr val="000000"/>
                  </a:outerShdw>
                </a:effectLst>
                <a:latin typeface="Greta Display Pro"/>
                <a:ea typeface="Greta Display Pro"/>
                <a:cs typeface="Greta Display Pro"/>
                <a:sym typeface="Greta Display Pro"/>
              </a:defRPr>
            </a:lvl1pPr>
          </a:lstStyle>
          <a:p>
            <a:pPr algn="ctr"/>
            <a:r>
              <a:rPr dirty="0" err="1"/>
              <a:t>Инженерная</a:t>
            </a:r>
            <a:r>
              <a:rPr dirty="0"/>
              <a:t> </a:t>
            </a:r>
            <a:r>
              <a:rPr dirty="0" err="1"/>
              <a:t>школа</a:t>
            </a:r>
            <a:r>
              <a:rPr dirty="0"/>
              <a:t> Forbes</a:t>
            </a:r>
          </a:p>
        </p:txBody>
      </p:sp>
      <p:sp>
        <p:nvSpPr>
          <p:cNvPr id="132" name="Тезис слайда"/>
          <p:cNvSpPr txBox="1">
            <a:spLocks noGrp="1"/>
          </p:cNvSpPr>
          <p:nvPr>
            <p:ph type="body" sz="quarter" idx="1"/>
          </p:nvPr>
        </p:nvSpPr>
        <p:spPr>
          <a:xfrm>
            <a:off x="2110880" y="2880140"/>
            <a:ext cx="7929564" cy="785819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6000" dirty="0" smtClean="0"/>
              <a:t>ПРОМЫШЛЕННЫЕ ЭКЗОСКЕЛЕТЫ </a:t>
            </a:r>
          </a:p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endParaRPr lang="ru-RU" dirty="0" smtClean="0"/>
          </a:p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dirty="0" smtClean="0"/>
              <a:t>История разработок, виды, классификация</a:t>
            </a:r>
            <a:endParaRPr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ru-RU" smtClean="0"/>
              <a:pPr>
                <a:defRPr>
                  <a:effectLst/>
                </a:defRPr>
              </a:pPr>
              <a:t>8</a:t>
            </a:fld>
            <a:endParaRPr lang="ru-RU"/>
          </a:p>
        </p:txBody>
      </p:sp>
      <p:pic>
        <p:nvPicPr>
          <p:cNvPr id="1026" name="Picture 2" descr="http://qrcoder.ru/code/?http%3A%2F%2Fwww.str-t.ru%2Freports%2F18%2F&amp;10&amp;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53122" y="2880140"/>
            <a:ext cx="7919998" cy="79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261929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Инженерная школа Forbes"/>
          <p:cNvSpPr txBox="1">
            <a:spLocks noGrp="1"/>
          </p:cNvSpPr>
          <p:nvPr>
            <p:ph type="title"/>
          </p:nvPr>
        </p:nvSpPr>
        <p:spPr>
          <a:xfrm>
            <a:off x="8655713" y="403017"/>
            <a:ext cx="7208695" cy="84455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86119">
              <a:defRPr sz="4700">
                <a:solidFill>
                  <a:srgbClr val="F7FFF6"/>
                </a:solidFill>
                <a:effectLst>
                  <a:outerShdw blurRad="23876" dist="17907" dir="5400000" rotWithShape="0">
                    <a:srgbClr val="000000"/>
                  </a:outerShdw>
                </a:effectLst>
                <a:latin typeface="Greta Display Pro"/>
                <a:ea typeface="Greta Display Pro"/>
                <a:cs typeface="Greta Display Pro"/>
                <a:sym typeface="Greta Display Pro"/>
              </a:defRPr>
            </a:lvl1pPr>
          </a:lstStyle>
          <a:p>
            <a:pPr algn="ctr"/>
            <a:r>
              <a:rPr dirty="0" err="1"/>
              <a:t>Инженерная</a:t>
            </a:r>
            <a:r>
              <a:rPr dirty="0"/>
              <a:t> </a:t>
            </a:r>
            <a:r>
              <a:rPr dirty="0" err="1"/>
              <a:t>школа</a:t>
            </a:r>
            <a:r>
              <a:rPr dirty="0"/>
              <a:t> Forbes</a:t>
            </a:r>
          </a:p>
        </p:txBody>
      </p:sp>
      <p:sp>
        <p:nvSpPr>
          <p:cNvPr id="132" name="Тезис слайда"/>
          <p:cNvSpPr txBox="1">
            <a:spLocks noGrp="1"/>
          </p:cNvSpPr>
          <p:nvPr>
            <p:ph type="body" sz="quarter" idx="1"/>
          </p:nvPr>
        </p:nvSpPr>
        <p:spPr>
          <a:xfrm>
            <a:off x="2110881" y="6840141"/>
            <a:ext cx="11593288" cy="5330368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algn="ctr">
              <a:defRPr>
                <a:solidFill>
                  <a:srgbClr val="F8FFF6"/>
                </a:solidFill>
              </a:defRPr>
            </a:pPr>
            <a:endParaRPr dirty="0"/>
          </a:p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dirty="0" smtClean="0"/>
              <a:t>КОМАНДА ПРОЕКТА</a:t>
            </a:r>
          </a:p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endParaRPr lang="ru-RU" dirty="0" smtClean="0"/>
          </a:p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dirty="0" smtClean="0"/>
              <a:t>Кафедра механики, </a:t>
            </a:r>
            <a:r>
              <a:rPr lang="ru-RU" dirty="0" err="1" smtClean="0"/>
              <a:t>мехатроники</a:t>
            </a:r>
            <a:r>
              <a:rPr lang="ru-RU" dirty="0" smtClean="0"/>
              <a:t> </a:t>
            </a:r>
            <a:endParaRPr lang="en-US" dirty="0" smtClean="0"/>
          </a:p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dirty="0" smtClean="0"/>
              <a:t>и робототехники </a:t>
            </a:r>
          </a:p>
          <a:p>
            <a:pPr algn="ctr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dirty="0" smtClean="0"/>
              <a:t>Юго-Западный Государственный Университет</a:t>
            </a:r>
            <a:endParaRPr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ru-RU" smtClean="0"/>
              <a:pPr>
                <a:defRPr>
                  <a:effectLst/>
                </a:defRPr>
              </a:pPr>
              <a:t>9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24248" y="1509772"/>
            <a:ext cx="7834313" cy="10660736"/>
          </a:xfrm>
          <a:prstGeom prst="rect">
            <a:avLst/>
          </a:prstGeom>
        </p:spPr>
      </p:pic>
      <p:pic>
        <p:nvPicPr>
          <p:cNvPr id="4098" name="Picture 2" descr="http://mechatronics.kursk.ru/images/Yatsuns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0880" y="1537174"/>
            <a:ext cx="3816424" cy="534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31360" y="2095887"/>
            <a:ext cx="7970439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4500" dirty="0" smtClean="0"/>
              <a:t>Яцун Сергей Федорович</a:t>
            </a:r>
          </a:p>
          <a:p>
            <a:pPr algn="l">
              <a:tabLst>
                <a:tab pos="268288" algn="l"/>
              </a:tabLst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4000" dirty="0" smtClean="0"/>
              <a:t>Зав.</a:t>
            </a:r>
            <a:r>
              <a:rPr lang="en-US" sz="4000" dirty="0" smtClean="0"/>
              <a:t> </a:t>
            </a:r>
            <a:r>
              <a:rPr lang="ru-RU" sz="4000" dirty="0" smtClean="0"/>
              <a:t>кафедрой,</a:t>
            </a:r>
            <a:r>
              <a:rPr lang="en-US" sz="4000" dirty="0" smtClean="0"/>
              <a:t> </a:t>
            </a:r>
            <a:r>
              <a:rPr lang="ru-RU" sz="4000" dirty="0" smtClean="0"/>
              <a:t>профессор, </a:t>
            </a:r>
            <a:endParaRPr lang="en-US" sz="4000" dirty="0" smtClean="0"/>
          </a:p>
          <a:p>
            <a:pPr algn="l">
              <a:tabLst>
                <a:tab pos="268288" algn="l"/>
              </a:tabLst>
              <a:defRPr>
                <a:solidFill>
                  <a:srgbClr val="F8FFF6"/>
                </a:solidFill>
                <a:latin typeface="Greta Display Pro"/>
                <a:ea typeface="Greta Display Pro"/>
                <a:cs typeface="Greta Display Pro"/>
                <a:sym typeface="Greta Display Pro"/>
              </a:defRPr>
            </a:pPr>
            <a:r>
              <a:rPr lang="ru-RU" sz="4000" dirty="0" smtClean="0"/>
              <a:t>доктор наук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42203298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438</Words>
  <Application>Microsoft Office PowerPoint</Application>
  <PresentationFormat>Произвольный</PresentationFormat>
  <Paragraphs>168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Industrial</vt:lpstr>
      <vt:lpstr>ПРОМЫШЛЕННЫЕ ЭКЗОСКЕЛЕТЫ</vt:lpstr>
      <vt:lpstr>Слайд 2</vt:lpstr>
      <vt:lpstr>Инженерная школа Forbes</vt:lpstr>
      <vt:lpstr>Инженерная школа Forbes</vt:lpstr>
      <vt:lpstr>Инженерная школа Forbes</vt:lpstr>
      <vt:lpstr>Инженерная школа Forbes</vt:lpstr>
      <vt:lpstr>Инженерная школа Forbes</vt:lpstr>
      <vt:lpstr>Инженерная школа Forbes</vt:lpstr>
      <vt:lpstr>Инженерная школа Forbes</vt:lpstr>
      <vt:lpstr>Инженерная школа Forbes</vt:lpstr>
      <vt:lpstr>Инженерная школа Forbes</vt:lpstr>
      <vt:lpstr>Инженерная школа Forbes</vt:lpstr>
      <vt:lpstr>Инженерная школа Forbes</vt:lpstr>
      <vt:lpstr>Инженерная школа Forbes</vt:lpstr>
      <vt:lpstr>Инженерная школа Forbes</vt:lpstr>
      <vt:lpstr>Инженерная школа Forbes</vt:lpstr>
      <vt:lpstr>Инженерная школа Forbes</vt:lpstr>
      <vt:lpstr>Инженерная школа Forbes</vt:lpstr>
      <vt:lpstr>Инженерная школа Forbes</vt:lpstr>
      <vt:lpstr>Инженерная школа Forbes</vt:lpstr>
      <vt:lpstr>Инженерная школа Forbes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ЛЕКЦИИ</dc:title>
  <dc:creator>Радьков Сергей Александрович</dc:creator>
  <cp:lastModifiedBy>admin</cp:lastModifiedBy>
  <cp:revision>51</cp:revision>
  <dcterms:modified xsi:type="dcterms:W3CDTF">2020-05-22T14:49:34Z</dcterms:modified>
</cp:coreProperties>
</file>